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9"/>
  </p:notesMasterIdLst>
  <p:sldIdLst>
    <p:sldId id="329" r:id="rId2"/>
    <p:sldId id="373" r:id="rId3"/>
    <p:sldId id="314" r:id="rId4"/>
    <p:sldId id="325" r:id="rId5"/>
    <p:sldId id="326" r:id="rId6"/>
    <p:sldId id="323" r:id="rId7"/>
    <p:sldId id="327" r:id="rId8"/>
    <p:sldId id="32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69" r:id="rId24"/>
    <p:sldId id="370" r:id="rId25"/>
    <p:sldId id="371" r:id="rId26"/>
    <p:sldId id="372" r:id="rId27"/>
    <p:sldId id="354" r:id="rId28"/>
  </p:sldIdLst>
  <p:sldSz cx="9144000" cy="5184775"/>
  <p:notesSz cx="6858000" cy="9144000"/>
  <p:defaultTextStyle>
    <a:defPPr>
      <a:defRPr lang="zh-CN"/>
    </a:defPPr>
    <a:lvl1pPr marL="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1pPr>
    <a:lvl2pPr marL="34417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2pPr>
    <a:lvl3pPr marL="68770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3pPr>
    <a:lvl4pPr marL="103187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4pPr>
    <a:lvl5pPr marL="137541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5pPr>
    <a:lvl6pPr marL="171958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6pPr>
    <a:lvl7pPr marL="206311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7pPr>
    <a:lvl8pPr marL="240728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8pPr>
    <a:lvl9pPr marL="275082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534">
          <p15:clr>
            <a:srgbClr val="A4A3A4"/>
          </p15:clr>
        </p15:guide>
        <p15:guide id="2" orient="horz" pos="3039">
          <p15:clr>
            <a:srgbClr val="A4A3A4"/>
          </p15:clr>
        </p15:guide>
        <p15:guide id="3" pos="1470">
          <p15:clr>
            <a:srgbClr val="A4A3A4"/>
          </p15:clr>
        </p15:guide>
        <p15:guide id="4" orient="horz" pos="2440">
          <p15:clr>
            <a:srgbClr val="A4A3A4"/>
          </p15:clr>
        </p15:guide>
        <p15:guide id="5" pos="2653">
          <p15:clr>
            <a:srgbClr val="A4A3A4"/>
          </p15:clr>
        </p15:guide>
        <p15:guide id="6" orient="horz" pos="2064">
          <p15:clr>
            <a:srgbClr val="A4A3A4"/>
          </p15:clr>
        </p15:guide>
        <p15:guide id="7" orient="horz" pos="590">
          <p15:clr>
            <a:srgbClr val="A4A3A4"/>
          </p15:clr>
        </p15:guide>
        <p15:guide id="8" orient="horz" pos="22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1AAA5"/>
    <a:srgbClr val="E3A9A7"/>
    <a:srgbClr val="C76A6B"/>
    <a:srgbClr val="555759"/>
    <a:srgbClr val="E9004C"/>
    <a:srgbClr val="F26E7D"/>
    <a:srgbClr val="E9F0F9"/>
    <a:srgbClr val="A0D6EF"/>
    <a:srgbClr val="6EC4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1"/>
    <p:restoredTop sz="94714"/>
  </p:normalViewPr>
  <p:slideViewPr>
    <p:cSldViewPr snapToGrid="0" snapToObjects="1">
      <p:cViewPr>
        <p:scale>
          <a:sx n="100" d="100"/>
          <a:sy n="100" d="100"/>
        </p:scale>
        <p:origin x="1206" y="708"/>
      </p:cViewPr>
      <p:guideLst>
        <p:guide pos="5534"/>
        <p:guide orient="horz" pos="3039"/>
        <p:guide pos="1470"/>
        <p:guide orient="horz" pos="2440"/>
        <p:guide pos="2653"/>
        <p:guide orient="horz" pos="2064"/>
        <p:guide orient="horz" pos="590"/>
        <p:guide orient="horz" pos="22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E00"/>
            </a:solidFill>
            <a:ln w="25400"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C10230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5279-4782-BF82-9644F00D824F}"/>
              </c:ext>
            </c:extLst>
          </c:dPt>
          <c:dPt>
            <c:idx val="1"/>
            <c:invertIfNegative val="0"/>
            <c:bubble3D val="0"/>
            <c:spPr>
              <a:solidFill>
                <a:srgbClr val="555759"/>
              </a:solidFill>
              <a:ln w="1905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5279-4782-BF82-9644F00D824F}"/>
              </c:ext>
            </c:extLst>
          </c:dPt>
          <c:dPt>
            <c:idx val="2"/>
            <c:invertIfNegative val="0"/>
            <c:bubble3D val="0"/>
            <c:spPr>
              <a:solidFill>
                <a:srgbClr val="E88A85"/>
              </a:solidFill>
              <a:ln w="1905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5279-4782-BF82-9644F00D824F}"/>
              </c:ext>
            </c:extLst>
          </c:dPt>
          <c:dPt>
            <c:idx val="3"/>
            <c:invertIfNegative val="0"/>
            <c:bubble3D val="0"/>
            <c:spPr>
              <a:solidFill>
                <a:srgbClr val="858687"/>
              </a:solidFill>
              <a:ln w="1905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5279-4782-BF82-9644F00D824F}"/>
              </c:ext>
            </c:extLst>
          </c:dPt>
          <c:cat>
            <c:strRef>
              <c:f>工作表1!$A$2:$A$5</c:f>
              <c:strCache>
                <c:ptCount val="4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12</c:v>
                </c:pt>
                <c:pt idx="1">
                  <c:v>11</c:v>
                </c:pt>
                <c:pt idx="2">
                  <c:v>9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279-4782-BF82-9644F00D82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17200896"/>
        <c:axId val="-2117211296"/>
      </c:barChart>
      <c:catAx>
        <c:axId val="-2117200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+mn-lt"/>
                <a:ea typeface="方正兰亭黑_GBK" panose="02000000000000000000" charset="-122"/>
                <a:cs typeface="+mn-cs"/>
              </a:defRPr>
            </a:pPr>
            <a:endParaRPr lang="zh-CN"/>
          </a:p>
        </c:txPr>
        <c:crossAx val="-2117211296"/>
        <c:crosses val="autoZero"/>
        <c:auto val="1"/>
        <c:lblAlgn val="ctr"/>
        <c:lblOffset val="100"/>
        <c:noMultiLvlLbl val="0"/>
      </c:catAx>
      <c:valAx>
        <c:axId val="-211721129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rgbClr val="EDECEC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858687"/>
                </a:solidFill>
                <a:latin typeface="Geometria" panose="020B0503020204020204" charset="0"/>
                <a:ea typeface="Geometria" panose="020B0503020204020204" charset="0"/>
                <a:cs typeface="Geometria" panose="020B0503020204020204" charset="0"/>
                <a:sym typeface="Geometria" panose="020B0503020204020204" charset="0"/>
              </a:defRPr>
            </a:pPr>
            <a:endParaRPr lang="zh-CN"/>
          </a:p>
        </c:txPr>
        <c:crossAx val="-2117200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glow rad="63500">
        <a:schemeClr val="bg1">
          <a:alpha val="40000"/>
        </a:schemeClr>
      </a:glow>
    </a:effectLst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E00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C10230"/>
              </a:solidFill>
              <a:ln w="19050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FBBD-4CF7-A02F-5CB7C6097E58}"/>
              </c:ext>
            </c:extLst>
          </c:dPt>
          <c:dPt>
            <c:idx val="1"/>
            <c:bubble3D val="0"/>
            <c:spPr>
              <a:solidFill>
                <a:srgbClr val="555759"/>
              </a:solidFill>
              <a:ln w="19050">
                <a:solidFill>
                  <a:schemeClr val="bg1"/>
                </a:solidFill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FBBD-4CF7-A02F-5CB7C6097E58}"/>
              </c:ext>
            </c:extLst>
          </c:dPt>
          <c:dPt>
            <c:idx val="2"/>
            <c:bubble3D val="0"/>
            <c:spPr>
              <a:solidFill>
                <a:srgbClr val="E88A85"/>
              </a:solidFill>
              <a:ln w="19050">
                <a:solidFill>
                  <a:schemeClr val="bg1"/>
                </a:solidFill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FBBD-4CF7-A02F-5CB7C6097E58}"/>
              </c:ext>
            </c:extLst>
          </c:dPt>
          <c:dPt>
            <c:idx val="3"/>
            <c:bubble3D val="0"/>
            <c:spPr>
              <a:solidFill>
                <a:srgbClr val="858687"/>
              </a:solidFill>
              <a:ln w="19050">
                <a:solidFill>
                  <a:schemeClr val="bg1"/>
                </a:solidFill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FBBD-4CF7-A02F-5CB7C6097E58}"/>
              </c:ext>
            </c:extLst>
          </c:dPt>
          <c:cat>
            <c:strRef>
              <c:f>工作表1!$A$2:$A$5</c:f>
              <c:strCache>
                <c:ptCount val="4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BBD-4CF7-A02F-5CB7C6097E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rgbClr val="555759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>
      <a:glow rad="63500">
        <a:schemeClr val="bg1">
          <a:alpha val="40000"/>
        </a:schemeClr>
      </a:glow>
    </a:effectLst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C10230"/>
              </a:solidFill>
              <a:round/>
            </a:ln>
            <a:effectLst/>
          </c:spPr>
          <c:marker>
            <c:symbol val="none"/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C31-4AEB-8381-34D676BCA734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555759"/>
              </a:solidFill>
              <a:round/>
            </a:ln>
            <a:effectLst/>
          </c:spPr>
          <c:marker>
            <c:symbol val="none"/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C31-4AEB-8381-34D676BCA734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E88A85"/>
              </a:solidFill>
              <a:round/>
            </a:ln>
            <a:effectLst/>
          </c:spPr>
          <c:marker>
            <c:symbol val="none"/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C31-4AEB-8381-34D676BCA734}"/>
            </c:ext>
          </c:extLst>
        </c:ser>
        <c:ser>
          <c:idx val="3"/>
          <c:order val="3"/>
          <c:tx>
            <c:strRef>
              <c:f>工作表1!$E$1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rgbClr val="858687"/>
              </a:solidFill>
              <a:round/>
            </a:ln>
            <a:effectLst/>
          </c:spPr>
          <c:marker>
            <c:symbol val="none"/>
          </c:marke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工作表1!$E$2:$E$5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C31-4AEB-8381-34D676BCA7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139970032"/>
        <c:axId val="-2139904048"/>
      </c:lineChart>
      <c:catAx>
        <c:axId val="-21399700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139904048"/>
        <c:crosses val="autoZero"/>
        <c:auto val="1"/>
        <c:lblAlgn val="ctr"/>
        <c:lblOffset val="100"/>
        <c:noMultiLvlLbl val="0"/>
      </c:catAx>
      <c:valAx>
        <c:axId val="-2139904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858687"/>
                </a:solidFill>
                <a:latin typeface="Geometria" panose="020B0503020204020204" charset="0"/>
                <a:ea typeface="Geometria" panose="020B0503020204020204" charset="0"/>
                <a:cs typeface="Geometria" panose="020B0503020204020204" charset="0"/>
                <a:sym typeface="Geometria" panose="020B0503020204020204" charset="0"/>
              </a:defRPr>
            </a:pPr>
            <a:endParaRPr lang="zh-CN"/>
          </a:p>
        </c:txPr>
        <c:crossAx val="-213997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rgbClr val="555759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>
          <a:solidFill>
            <a:srgbClr val="555759"/>
          </a:solidFill>
          <a:latin typeface="方正兰亭黑_GBK" panose="02000000000000000000" charset="-122"/>
          <a:ea typeface="方正兰亭黑_GBK" panose="02000000000000000000" charset="-122"/>
          <a:cs typeface="方正兰亭黑_GBK" panose="02000000000000000000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9612-F53E-5945-9C8E-1F92400E66B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08025" y="1143000"/>
            <a:ext cx="54419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208A1-D38D-C548-96DE-88E99097BFF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208A1-D38D-C548-96DE-88E99097BFF9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8527"/>
            <a:ext cx="6858000" cy="180507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23207"/>
            <a:ext cx="6858000" cy="125178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6041"/>
            <a:ext cx="1971675" cy="439385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6041"/>
            <a:ext cx="5800725" cy="439385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92594"/>
            <a:ext cx="7886700" cy="215672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69719"/>
            <a:ext cx="7886700" cy="113416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0206"/>
            <a:ext cx="3886200" cy="328969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0206"/>
            <a:ext cx="3886200" cy="328969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6042"/>
            <a:ext cx="7886700" cy="10021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0990"/>
            <a:ext cx="3868340" cy="6228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93883"/>
            <a:ext cx="3868340" cy="278561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0990"/>
            <a:ext cx="3887391" cy="6228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93883"/>
            <a:ext cx="3887391" cy="278561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5652"/>
            <a:ext cx="2949178" cy="120978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6512"/>
            <a:ext cx="4629150" cy="36845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55433"/>
            <a:ext cx="2949178" cy="288163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5652"/>
            <a:ext cx="2949178" cy="120978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3887391" y="746512"/>
            <a:ext cx="4629150" cy="36845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55433"/>
            <a:ext cx="2949178" cy="288163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6042"/>
            <a:ext cx="7886700" cy="1002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0206"/>
            <a:ext cx="7886700" cy="3289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05519"/>
            <a:ext cx="2057400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80EBC-1F4F-064A-BCDA-A8702FD7B152}" type="datetimeFigureOut">
              <a:rPr kumimoji="1" lang="zh-CN" altLang="en-US" smtClean="0"/>
              <a:t>2021/10/12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05519"/>
            <a:ext cx="3086100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05519"/>
            <a:ext cx="2057400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F141A-EAFD-9144-B9F1-78E320CF3BD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01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23753" y="2190049"/>
            <a:ext cx="5489803" cy="483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kumimoji="1" lang="zh-CN" altLang="en-US" sz="18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华东师范大学</a:t>
            </a:r>
            <a:r>
              <a:rPr kumimoji="1" lang="en-US" altLang="zh-CN" sz="18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70</a:t>
            </a:r>
            <a:r>
              <a:rPr kumimoji="1" lang="zh-CN" altLang="en-US" sz="18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周年校庆学术报告</a:t>
            </a:r>
            <a:endParaRPr kumimoji="1" lang="en-US" altLang="zh-CN" sz="18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694" y="936625"/>
            <a:ext cx="1440000" cy="70174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854505" y="3863975"/>
            <a:ext cx="2440305" cy="22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2021</a:t>
            </a:r>
            <a:r>
              <a:rPr lang="zh-CN" altLang="en-US" sz="8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年</a:t>
            </a:r>
            <a:r>
              <a:rPr lang="en-US" altLang="zh-CN" sz="8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10</a:t>
            </a:r>
            <a:r>
              <a:rPr lang="zh-CN" altLang="en-US" sz="8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月</a:t>
            </a:r>
            <a:r>
              <a:rPr lang="en-US" altLang="zh-CN" sz="8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13</a:t>
            </a:r>
            <a:r>
              <a:rPr lang="zh-CN" altLang="en-US" sz="850" dirty="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rPr>
              <a:t>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1563E6-5947-4358-9496-E4D651D6F5B6}"/>
              </a:ext>
            </a:extLst>
          </p:cNvPr>
          <p:cNvSpPr txBox="1"/>
          <p:nvPr/>
        </p:nvSpPr>
        <p:spPr>
          <a:xfrm>
            <a:off x="1823753" y="2788232"/>
            <a:ext cx="5489803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生态与环境科学学院院级报告</a:t>
            </a:r>
            <a:endParaRPr kumimoji="1" lang="en-US" altLang="zh-CN" sz="32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5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暨第四届内部学术交流会</a:t>
            </a:r>
            <a:endParaRPr kumimoji="1" lang="en-US" altLang="zh-CN" sz="32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0045" y="2664730"/>
            <a:ext cx="8423910" cy="2160000"/>
          </a:xfrm>
          <a:prstGeom prst="rect">
            <a:avLst/>
          </a:prstGeom>
          <a:solidFill>
            <a:srgbClr val="C1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247265" y="1932305"/>
            <a:ext cx="345376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rgbClr val="C10230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一、正文页面示例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47139" y="1184231"/>
            <a:ext cx="705387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27545" y="1660323"/>
            <a:ext cx="71498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年，上海幼儿师范高等专科学校、上海教育学院和上海第二教育学院等先后并入。</a:t>
            </a:r>
          </a:p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个国家重点实验室，以及教育部中学校长培训中心；在校全日制本科生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14856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人；在校博士研究生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2969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人，硕士研究生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16327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人；在校留学生（学历生）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2274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人。</a:t>
            </a:r>
            <a:endParaRPr lang="en-US" altLang="zh-CN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47139" y="1184231"/>
            <a:ext cx="705387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27545" y="1660323"/>
            <a:ext cx="34922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</a:t>
            </a:r>
            <a:endParaRPr lang="en-US" altLang="zh-CN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1271" y="1660323"/>
            <a:ext cx="34922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校、上海教育学院和上海第二教育学院等先后并入。</a:t>
            </a:r>
          </a:p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个国家重点实验室，以及教育部中学校长培训中心；在校全日制本科生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14856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人；在校博士研究生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2969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人，硕士研究生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16327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人；在校留学生（学历生）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2274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人。</a:t>
            </a:r>
            <a:endParaRPr lang="en-US" altLang="zh-CN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09488" y="1184231"/>
            <a:ext cx="459152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89892" y="1660323"/>
            <a:ext cx="461112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年，上海幼儿师范高等专科学校、上海教育学院和上海第二教育学院等先后并入。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09488" y="1184231"/>
            <a:ext cx="459152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89892" y="1660323"/>
            <a:ext cx="461112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年，上海幼儿师范高等专科学校、上海教育学院和上海第二教育学院等先后并入。</a:t>
            </a:r>
          </a:p>
        </p:txBody>
      </p:sp>
      <p:sp>
        <p:nvSpPr>
          <p:cNvPr id="2" name="矩形 1"/>
          <p:cNvSpPr/>
          <p:nvPr/>
        </p:nvSpPr>
        <p:spPr>
          <a:xfrm>
            <a:off x="1116013" y="1188050"/>
            <a:ext cx="2088000" cy="3276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3582" y="2484438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3"/>
            <a:ext cx="3995737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459152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57777" y="2157797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2"/>
            <a:ext cx="3995737" cy="2196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  <p:sp>
        <p:nvSpPr>
          <p:cNvPr id="8" name="矩形 7"/>
          <p:cNvSpPr/>
          <p:nvPr/>
        </p:nvSpPr>
        <p:spPr>
          <a:xfrm>
            <a:off x="4789488" y="2628413"/>
            <a:ext cx="3995737" cy="2196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357777" y="118423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7777" y="3549496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7" y="360363"/>
            <a:ext cx="1944000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1225" y="360363"/>
            <a:ext cx="1944000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369716" y="2016125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19022" y="2016125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2"/>
            <a:ext cx="3995737" cy="1404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7777" y="84948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9488" y="3420413"/>
            <a:ext cx="3995737" cy="1404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357777" y="3909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9488" y="1887246"/>
            <a:ext cx="3995737" cy="1404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357777" y="2376367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3"/>
            <a:ext cx="1906587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1976" y="360363"/>
            <a:ext cx="1873250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89488" y="2700338"/>
            <a:ext cx="1906587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11976" y="2700338"/>
            <a:ext cx="1873250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5417890" y="118423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66696" y="118423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17890" y="354242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66696" y="354242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01-03">
            <a:extLst>
              <a:ext uri="{FF2B5EF4-FFF2-40B4-BE49-F238E27FC236}">
                <a16:creationId xmlns:a16="http://schemas.microsoft.com/office/drawing/2014/main" id="{4B95511C-7790-4B39-8F06-6860C5773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E92F2B6-CCDF-4FEA-96E9-35D59BAF5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929011"/>
              </p:ext>
            </p:extLst>
          </p:nvPr>
        </p:nvGraphicFramePr>
        <p:xfrm>
          <a:off x="1029220" y="384574"/>
          <a:ext cx="7438506" cy="4634699"/>
        </p:xfrm>
        <a:graphic>
          <a:graphicData uri="http://schemas.openxmlformats.org/drawingml/2006/table">
            <a:tbl>
              <a:tblPr firstRow="1" firstCol="1" bandRow="1"/>
              <a:tblGrid>
                <a:gridCol w="1475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1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814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12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zh-CN" sz="14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zh-CN" sz="14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报告人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zh-CN" sz="14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报告题目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13:10-13:35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张敏华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亚热带森林植物</a:t>
                      </a:r>
                      <a:r>
                        <a:rPr lang="en-US" altLang="zh-CN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传粉者互作网络的结构与动态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272"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13:35-14:00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郭文永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植物适应策略在外来物种入侵中的作用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14:00-14:25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张思宇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水稻土微生物响应砷胁迫的机制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9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14:25-14:50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刘   敏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城市大气黑碳污染特征及其影响机制的空间分异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9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15:00-15:25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姜建惠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大气颗粒物来源与健康效应的数值模拟方法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9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15:25-15:50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连璐诗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有机质谱在环境中的应用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9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15:50-16:15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孙远奎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硫化零价铁去除典型污染物的效能与机制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33326749"/>
                  </a:ext>
                </a:extLst>
              </a:tr>
              <a:tr h="459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16:15-16:40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武    冬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城市环境中的耐药基因传播与风险研究</a:t>
                      </a:r>
                      <a:endParaRPr lang="zh-CN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6712530"/>
                  </a:ext>
                </a:extLst>
              </a:tr>
              <a:tr h="459272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16:40-17:05</a:t>
                      </a:r>
                      <a:endParaRPr lang="zh-CN" altLang="en-US" sz="1300" b="1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马黎萍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抗生素抗性基因的环境污染研究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46137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035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9909" y="86748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25225" y="36036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7725646" y="86748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60534" y="36036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6360955" y="86748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89488" y="338441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989909" y="3891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25225" y="338441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7725646" y="3891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60534" y="338441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6360955" y="3891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9488" y="1871872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4989909" y="237899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25225" y="1871872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7725646" y="237899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0534" y="1871872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6360955" y="237899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8775" y="360364"/>
            <a:ext cx="8426451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全屏图片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1"/>
            <a:ext cx="9143999" cy="51847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全屏图片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5404406" y="1611184"/>
          <a:ext cx="2887707" cy="2268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49860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年）为基础，同时调进圣约翰大学、复旦大学、同济大学和浙江大学等高校的部分系科。</a:t>
            </a:r>
          </a:p>
        </p:txBody>
      </p:sp>
      <p:sp>
        <p:nvSpPr>
          <p:cNvPr id="10" name="矩形 9"/>
          <p:cNvSpPr/>
          <p:nvPr/>
        </p:nvSpPr>
        <p:spPr>
          <a:xfrm>
            <a:off x="1049860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1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柱状图示例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柱状图示例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217038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217038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2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49860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049860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3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17038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在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统计的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个学科中，华东师范大学的化学、物理学、材料科学、环境科学与生态学、地球科学等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个学科进入全球前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排名中国内地高校第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学科数并列第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位）。 </a:t>
            </a:r>
          </a:p>
        </p:txBody>
      </p:sp>
      <p:sp>
        <p:nvSpPr>
          <p:cNvPr id="35" name="矩形 34"/>
          <p:cNvSpPr/>
          <p:nvPr/>
        </p:nvSpPr>
        <p:spPr>
          <a:xfrm>
            <a:off x="3217038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4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/>
        </p:nvGraphicFramePr>
        <p:xfrm>
          <a:off x="3262115" y="1614967"/>
          <a:ext cx="2628000" cy="2498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49860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049860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1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04089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204089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2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49860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049860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3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04089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在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统计的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个学科中，华东师范大学的化学、物理学、材料科学、环境科学与生态学、地球科学等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个学科进入全球前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排名中国内地高校第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学科数并列第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位）。 </a:t>
            </a:r>
          </a:p>
        </p:txBody>
      </p:sp>
      <p:sp>
        <p:nvSpPr>
          <p:cNvPr id="32" name="矩形 31"/>
          <p:cNvSpPr/>
          <p:nvPr/>
        </p:nvSpPr>
        <p:spPr>
          <a:xfrm>
            <a:off x="6204089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4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60201" y="1184231"/>
            <a:ext cx="349117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饼状图示例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饼状图示例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/>
        </p:nvGraphicFramePr>
        <p:xfrm>
          <a:off x="5438274" y="1670214"/>
          <a:ext cx="2832577" cy="2193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49860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049860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1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折线图示例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217038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217038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2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49860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个国家重点实验室。</a:t>
            </a:r>
          </a:p>
        </p:txBody>
      </p:sp>
      <p:sp>
        <p:nvSpPr>
          <p:cNvPr id="30" name="矩形 29"/>
          <p:cNvSpPr/>
          <p:nvPr/>
        </p:nvSpPr>
        <p:spPr>
          <a:xfrm>
            <a:off x="1049860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3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17038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在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统计的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个学科中，华东师范大学的化学、物理学、材料科学、环境科学与生态学、地球科学等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个学科进入全球前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排名中国内地高校第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学科数并列第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位）。 </a:t>
            </a:r>
          </a:p>
        </p:txBody>
      </p:sp>
      <p:sp>
        <p:nvSpPr>
          <p:cNvPr id="32" name="矩形 31"/>
          <p:cNvSpPr/>
          <p:nvPr/>
        </p:nvSpPr>
        <p:spPr>
          <a:xfrm>
            <a:off x="3217038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4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折线图示例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16013" y="1763715"/>
          <a:ext cx="6985000" cy="2700330"/>
        </p:xfrm>
        <a:graphic>
          <a:graphicData uri="http://schemas.openxmlformats.org/drawingml/2006/table">
            <a:tbl>
              <a:tblPr>
                <a:tableStyleId>{5A111915-BE36-4E01-A7E5-04B1672EAD32}</a:tableStyleId>
              </a:tblPr>
              <a:tblGrid>
                <a:gridCol w="1088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09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06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25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5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25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76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13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讲座时间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主讲人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讲座主题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应到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实到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请假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出勤率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091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12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20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26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24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3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479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24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4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23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5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23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6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23</a:t>
                      </a:r>
                      <a:r>
                        <a:rPr lang="zh-CN" altLang="is-I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7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表格示例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表格示例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01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63503" y="2441394"/>
            <a:ext cx="5489803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en-US" altLang="zh-CN" sz="4000" dirty="0">
                <a:solidFill>
                  <a:schemeClr val="bg1"/>
                </a:solidFill>
                <a:latin typeface="Geometria" panose="020B0503020204020204" charset="0"/>
                <a:ea typeface="+mj-ea"/>
                <a:cs typeface="Gotham Bold" charset="0"/>
              </a:rPr>
              <a:t>THANK YOU</a:t>
            </a:r>
            <a:endParaRPr kumimoji="1" lang="en-US" sz="4000" dirty="0">
              <a:solidFill>
                <a:schemeClr val="bg1"/>
              </a:solidFill>
              <a:latin typeface="Geometria" panose="020B0503020204020204" charset="0"/>
              <a:ea typeface="+mj-ea"/>
              <a:cs typeface="Gotham Bold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4" name="文本框 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01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" y="0"/>
            <a:ext cx="9141460" cy="51847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63502" y="2412466"/>
            <a:ext cx="53456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Geometria-Medium" panose="020B0603020204020204" charset="0"/>
              </a:rPr>
              <a:t>Internationally </a:t>
            </a:r>
          </a:p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Geometria-Medium" panose="020B0603020204020204" charset="0"/>
              </a:rPr>
              <a:t>collaborative higher education</a:t>
            </a: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14" name="文本框 1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01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63501" y="2008594"/>
            <a:ext cx="4940665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Geometria-Medium" panose="020B0603020204020204" charset="0"/>
              </a:rPr>
              <a:t>The logical origin and core missions of modern education </a:t>
            </a:r>
          </a:p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Geometria-Medium" panose="020B0603020204020204" charset="0"/>
              </a:rPr>
              <a:t>financial system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8" name="文本框 7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01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63503" y="3151220"/>
            <a:ext cx="5489803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全球化赋能高等教育</a:t>
            </a:r>
            <a:r>
              <a:rPr kumimoji="1" lang="en-US" altLang="zh-CN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 </a:t>
            </a: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8" name="文本框 7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01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2638041"/>
            <a:ext cx="54898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中国终身教育体系构建的</a:t>
            </a:r>
            <a:endParaRPr kumimoji="1" lang="en-US" altLang="zh-CN" sz="32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路径与机制研究</a:t>
            </a:r>
            <a:endParaRPr kumimoji="1" lang="en-US" altLang="zh-CN" sz="32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4" name="文本框 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01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" y="0"/>
            <a:ext cx="9141460" cy="51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2305395"/>
            <a:ext cx="54898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中国终身教育体系构建的</a:t>
            </a:r>
            <a:endParaRPr kumimoji="1" lang="en-US" altLang="zh-CN" sz="32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路径与机制研究</a:t>
            </a:r>
            <a:endParaRPr kumimoji="1" lang="en-US" altLang="zh-CN" sz="32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3503" y="3409628"/>
            <a:ext cx="5489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en-US" altLang="zh-CN" sz="24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——2019</a:t>
            </a:r>
            <a:r>
              <a:rPr kumimoji="1" lang="zh-CN" altLang="en-US" sz="24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年百场校级学术讲座</a:t>
            </a:r>
            <a:endParaRPr kumimoji="1" lang="en-US" altLang="zh-CN" sz="24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4" name="文本框 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01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2154822"/>
            <a:ext cx="548980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rgbClr val="F1AAA5"/>
                </a:solidFill>
                <a:latin typeface="兰亭黑-简 纤黑" charset="-122"/>
                <a:ea typeface="兰亭黑-简 纤黑" charset="-122"/>
                <a:cs typeface="Gotham Bold" charset="0"/>
              </a:rPr>
              <a:t>校级学术讲座第一期：</a:t>
            </a:r>
            <a:endParaRPr kumimoji="1" lang="en-US" altLang="zh-CN" sz="3200" dirty="0">
              <a:solidFill>
                <a:srgbClr val="F1AAA5"/>
              </a:solidFill>
              <a:latin typeface="兰亭黑-简 纤黑" charset="-122"/>
              <a:ea typeface="兰亭黑-简 纤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中国终身教育体系构建的</a:t>
            </a:r>
            <a:endParaRPr kumimoji="1" lang="en-US" altLang="zh-CN" sz="32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路径与机制研究</a:t>
            </a:r>
            <a:endParaRPr kumimoji="1" lang="en-US" altLang="zh-CN" sz="3200" dirty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7" name="文本框 6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0000" y="360387"/>
            <a:ext cx="8424000" cy="4464000"/>
          </a:xfrm>
          <a:prstGeom prst="rect">
            <a:avLst/>
          </a:prstGeom>
          <a:solidFill>
            <a:srgbClr val="C1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247265" y="1932305"/>
            <a:ext cx="3453765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一、正文页面示例</a:t>
            </a: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二、饼状图示例</a:t>
            </a: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三、柱状图示例</a:t>
            </a: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四、折线图示例</a:t>
            </a: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五、表格示例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</TotalTime>
  <Words>2417</Words>
  <Application>Microsoft Office PowerPoint</Application>
  <PresentationFormat>自定义</PresentationFormat>
  <Paragraphs>235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Geometria</vt:lpstr>
      <vt:lpstr>Geometria-Italic</vt:lpstr>
      <vt:lpstr>Geometria-Medium</vt:lpstr>
      <vt:lpstr>Gotham Bold</vt:lpstr>
      <vt:lpstr>Gotham Rounded Book</vt:lpstr>
      <vt:lpstr>DengXian</vt:lpstr>
      <vt:lpstr>方正兰亭黑_GBK</vt:lpstr>
      <vt:lpstr>方正兰亭细黑_GBK</vt:lpstr>
      <vt:lpstr>方正兰亭中黑_GBK</vt:lpstr>
      <vt:lpstr>兰亭黑-简 纤黑</vt:lpstr>
      <vt:lpstr>兰亭黑-简 中黑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snow noir</dc:creator>
  <cp:lastModifiedBy>SHUES</cp:lastModifiedBy>
  <cp:revision>258</cp:revision>
  <dcterms:created xsi:type="dcterms:W3CDTF">2017-10-31T12:19:00Z</dcterms:created>
  <dcterms:modified xsi:type="dcterms:W3CDTF">2021-10-12T09:44:54Z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7F493FCC4DA4440F9F87F0C246F13ED0</vt:lpwstr>
  </property>
  <property fmtid="{D5CDD505-2E9C-101B-9397-08002B2CF9AE}" pid="3" name="KSOProductBuildVer">
    <vt:lpwstr>2052-11.1.0.10938</vt:lpwstr>
  </property>
</Properties>
</file>