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25"/>
  </p:notesMasterIdLst>
  <p:sldIdLst>
    <p:sldId id="329" r:id="rId3"/>
    <p:sldId id="314" r:id="rId4"/>
    <p:sldId id="325" r:id="rId5"/>
    <p:sldId id="326" r:id="rId6"/>
    <p:sldId id="323" r:id="rId7"/>
    <p:sldId id="327" r:id="rId8"/>
    <p:sldId id="324" r:id="rId9"/>
    <p:sldId id="355" r:id="rId10"/>
    <p:sldId id="356" r:id="rId11"/>
    <p:sldId id="357" r:id="rId12"/>
    <p:sldId id="358" r:id="rId13"/>
    <p:sldId id="359" r:id="rId14"/>
    <p:sldId id="360" r:id="rId15"/>
    <p:sldId id="361" r:id="rId16"/>
    <p:sldId id="362" r:id="rId17"/>
    <p:sldId id="363" r:id="rId18"/>
    <p:sldId id="364" r:id="rId19"/>
    <p:sldId id="365" r:id="rId20"/>
    <p:sldId id="366" r:id="rId21"/>
    <p:sldId id="367" r:id="rId22"/>
    <p:sldId id="368" r:id="rId23"/>
    <p:sldId id="369" r:id="rId24"/>
    <p:sldId id="370" r:id="rId26"/>
    <p:sldId id="371" r:id="rId27"/>
    <p:sldId id="372" r:id="rId28"/>
    <p:sldId id="354" r:id="rId29"/>
  </p:sldIdLst>
  <p:sldSz cx="9144000" cy="5184775"/>
  <p:notesSz cx="6858000" cy="9144000"/>
  <p:defaultTextStyle>
    <a:defPPr>
      <a:defRPr lang="zh-CN"/>
    </a:defPPr>
    <a:lvl1pPr marL="0" algn="l" defTabSz="687705" rtl="0" eaLnBrk="1" latinLnBrk="0" hangingPunct="1">
      <a:defRPr sz="1355" kern="1200">
        <a:solidFill>
          <a:schemeClr val="tx1"/>
        </a:solidFill>
        <a:latin typeface="+mn-lt"/>
        <a:ea typeface="+mn-ea"/>
        <a:cs typeface="+mn-cs"/>
      </a:defRPr>
    </a:lvl1pPr>
    <a:lvl2pPr marL="344170" algn="l" defTabSz="687705" rtl="0" eaLnBrk="1" latinLnBrk="0" hangingPunct="1">
      <a:defRPr sz="1355" kern="1200">
        <a:solidFill>
          <a:schemeClr val="tx1"/>
        </a:solidFill>
        <a:latin typeface="+mn-lt"/>
        <a:ea typeface="+mn-ea"/>
        <a:cs typeface="+mn-cs"/>
      </a:defRPr>
    </a:lvl2pPr>
    <a:lvl3pPr marL="687705" algn="l" defTabSz="687705" rtl="0" eaLnBrk="1" latinLnBrk="0" hangingPunct="1">
      <a:defRPr sz="1355" kern="1200">
        <a:solidFill>
          <a:schemeClr val="tx1"/>
        </a:solidFill>
        <a:latin typeface="+mn-lt"/>
        <a:ea typeface="+mn-ea"/>
        <a:cs typeface="+mn-cs"/>
      </a:defRPr>
    </a:lvl3pPr>
    <a:lvl4pPr marL="1031875" algn="l" defTabSz="687705" rtl="0" eaLnBrk="1" latinLnBrk="0" hangingPunct="1">
      <a:defRPr sz="1355" kern="1200">
        <a:solidFill>
          <a:schemeClr val="tx1"/>
        </a:solidFill>
        <a:latin typeface="+mn-lt"/>
        <a:ea typeface="+mn-ea"/>
        <a:cs typeface="+mn-cs"/>
      </a:defRPr>
    </a:lvl4pPr>
    <a:lvl5pPr marL="1375410" algn="l" defTabSz="687705" rtl="0" eaLnBrk="1" latinLnBrk="0" hangingPunct="1">
      <a:defRPr sz="1355" kern="1200">
        <a:solidFill>
          <a:schemeClr val="tx1"/>
        </a:solidFill>
        <a:latin typeface="+mn-lt"/>
        <a:ea typeface="+mn-ea"/>
        <a:cs typeface="+mn-cs"/>
      </a:defRPr>
    </a:lvl5pPr>
    <a:lvl6pPr marL="1719580" algn="l" defTabSz="687705" rtl="0" eaLnBrk="1" latinLnBrk="0" hangingPunct="1">
      <a:defRPr sz="1355" kern="1200">
        <a:solidFill>
          <a:schemeClr val="tx1"/>
        </a:solidFill>
        <a:latin typeface="+mn-lt"/>
        <a:ea typeface="+mn-ea"/>
        <a:cs typeface="+mn-cs"/>
      </a:defRPr>
    </a:lvl6pPr>
    <a:lvl7pPr marL="2063115" algn="l" defTabSz="687705" rtl="0" eaLnBrk="1" latinLnBrk="0" hangingPunct="1">
      <a:defRPr sz="1355" kern="1200">
        <a:solidFill>
          <a:schemeClr val="tx1"/>
        </a:solidFill>
        <a:latin typeface="+mn-lt"/>
        <a:ea typeface="+mn-ea"/>
        <a:cs typeface="+mn-cs"/>
      </a:defRPr>
    </a:lvl7pPr>
    <a:lvl8pPr marL="2407285" algn="l" defTabSz="687705" rtl="0" eaLnBrk="1" latinLnBrk="0" hangingPunct="1">
      <a:defRPr sz="1355" kern="1200">
        <a:solidFill>
          <a:schemeClr val="tx1"/>
        </a:solidFill>
        <a:latin typeface="+mn-lt"/>
        <a:ea typeface="+mn-ea"/>
        <a:cs typeface="+mn-cs"/>
      </a:defRPr>
    </a:lvl8pPr>
    <a:lvl9pPr marL="2750820" algn="l" defTabSz="687705" rtl="0" eaLnBrk="1" latinLnBrk="0" hangingPunct="1">
      <a:defRPr sz="1355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1AAA5"/>
    <a:srgbClr val="E3A9A7"/>
    <a:srgbClr val="C76A6B"/>
    <a:srgbClr val="555759"/>
    <a:srgbClr val="E9004C"/>
    <a:srgbClr val="F26E7D"/>
    <a:srgbClr val="E9F0F9"/>
    <a:srgbClr val="A0D6EF"/>
    <a:srgbClr val="6EC4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浅色样式 2 - 强调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81"/>
    <p:restoredTop sz="94714"/>
  </p:normalViewPr>
  <p:slideViewPr>
    <p:cSldViewPr snapToGrid="0" snapToObjects="1">
      <p:cViewPr>
        <p:scale>
          <a:sx n="195" d="100"/>
          <a:sy n="195" d="100"/>
        </p:scale>
        <p:origin x="584" y="168"/>
      </p:cViewPr>
      <p:guideLst>
        <p:guide pos="5534"/>
        <p:guide orient="horz" pos="3039"/>
        <p:guide pos="1470"/>
        <p:guide orient="horz" pos="2440"/>
        <p:guide pos="2653"/>
        <p:guide orient="horz" pos="2064"/>
        <p:guide orient="horz" pos="590"/>
        <p:guide orient="horz" pos="226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Workbook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FFCE00"/>
            </a:solidFill>
            <a:ln w="25400">
              <a:noFill/>
            </a:ln>
            <a:effectLst/>
            <a:sp3d/>
          </c:spPr>
          <c:invertIfNegative val="0"/>
          <c:dPt>
            <c:idx val="0"/>
            <c:invertIfNegative val="0"/>
            <c:bubble3D val="0"/>
            <c:spPr>
              <a:solidFill>
                <a:srgbClr val="C10230"/>
              </a:solidFill>
              <a:ln w="19050"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</c:dPt>
          <c:dPt>
            <c:idx val="1"/>
            <c:invertIfNegative val="0"/>
            <c:bubble3D val="0"/>
            <c:spPr>
              <a:solidFill>
                <a:srgbClr val="555759"/>
              </a:solidFill>
              <a:ln w="19050">
                <a:noFill/>
              </a:ln>
              <a:effectLst/>
              <a:sp3d/>
            </c:spPr>
          </c:dPt>
          <c:dPt>
            <c:idx val="2"/>
            <c:invertIfNegative val="0"/>
            <c:bubble3D val="0"/>
            <c:spPr>
              <a:solidFill>
                <a:srgbClr val="E88A85"/>
              </a:solidFill>
              <a:ln w="19050">
                <a:noFill/>
              </a:ln>
              <a:effectLst/>
              <a:sp3d/>
            </c:spPr>
          </c:dPt>
          <c:dPt>
            <c:idx val="3"/>
            <c:invertIfNegative val="0"/>
            <c:bubble3D val="0"/>
            <c:spPr>
              <a:solidFill>
                <a:srgbClr val="858687"/>
              </a:solidFill>
              <a:ln w="19050">
                <a:noFill/>
              </a:ln>
              <a:effectLst/>
              <a:sp3d/>
            </c:spPr>
          </c:dPt>
          <c:dLbls>
            <c:delete val="1"/>
          </c:dLbls>
          <c:cat>
            <c:strRef>
              <c:f>工作表1!$A$2:$A$5</c:f>
              <c:strCache>
                <c:ptCount val="4"/>
                <c:pt idx="0">
                  <c:v>系列1</c:v>
                </c:pt>
                <c:pt idx="1">
                  <c:v>系列2</c:v>
                </c:pt>
                <c:pt idx="2">
                  <c:v>系列3</c:v>
                </c:pt>
                <c:pt idx="3">
                  <c:v>系列4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12</c:v>
                </c:pt>
                <c:pt idx="1">
                  <c:v>11</c:v>
                </c:pt>
                <c:pt idx="2">
                  <c:v>9</c:v>
                </c:pt>
                <c:pt idx="3">
                  <c:v>14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-2117200896"/>
        <c:axId val="-2117211296"/>
      </c:barChart>
      <c:catAx>
        <c:axId val="-21172008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rgbClr val="858687"/>
                </a:solidFill>
                <a:latin typeface="+mn-lt"/>
                <a:ea typeface="方正兰亭黑_GBK" panose="02000000000000000000" charset="-122"/>
                <a:cs typeface="+mn-cs"/>
              </a:defRPr>
            </a:pPr>
          </a:p>
        </c:txPr>
        <c:crossAx val="-2117211296"/>
        <c:crosses val="autoZero"/>
        <c:auto val="1"/>
        <c:lblAlgn val="ctr"/>
        <c:lblOffset val="100"/>
        <c:noMultiLvlLbl val="0"/>
      </c:catAx>
      <c:valAx>
        <c:axId val="-2117211296"/>
        <c:scaling>
          <c:orientation val="minMax"/>
        </c:scaling>
        <c:delete val="0"/>
        <c:axPos val="l"/>
        <c:majorGridlines>
          <c:spPr>
            <a:ln w="3175" cap="flat" cmpd="sng" algn="ctr">
              <a:solidFill>
                <a:srgbClr val="EDECEC"/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rgbClr val="858687"/>
                </a:solidFill>
                <a:latin typeface="Geometria" panose="020B0503020204020204" charset="0"/>
                <a:ea typeface="Geometria" panose="020B0503020204020204" charset="0"/>
                <a:cs typeface="Geometria" panose="020B0503020204020204" charset="0"/>
                <a:sym typeface="Geometria" panose="020B0503020204020204" charset="0"/>
              </a:defRPr>
            </a:pPr>
          </a:p>
        </c:txPr>
        <c:crossAx val="-21172008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>
      <a:glow rad="63500">
        <a:schemeClr val="bg1">
          <a:alpha val="40000"/>
        </a:schemeClr>
      </a:glow>
    </a:effectLst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FFCE00"/>
            </a:solidFill>
            <a:ln w="19050">
              <a:noFill/>
            </a:ln>
            <a:effectLst/>
          </c:spPr>
          <c:explosion val="0"/>
          <c:dPt>
            <c:idx val="0"/>
            <c:bubble3D val="0"/>
            <c:spPr>
              <a:solidFill>
                <a:srgbClr val="C10230"/>
              </a:solidFill>
              <a:ln w="19050">
                <a:solidFill>
                  <a:schemeClr val="bg1"/>
                </a:solidFill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</c:dPt>
          <c:dPt>
            <c:idx val="1"/>
            <c:bubble3D val="0"/>
            <c:spPr>
              <a:solidFill>
                <a:srgbClr val="555759"/>
              </a:solidFill>
              <a:ln w="19050">
                <a:solidFill>
                  <a:schemeClr val="bg1"/>
                </a:solidFill>
              </a:ln>
              <a:effectLst/>
              <a:sp3d/>
            </c:spPr>
          </c:dPt>
          <c:dPt>
            <c:idx val="2"/>
            <c:bubble3D val="0"/>
            <c:spPr>
              <a:solidFill>
                <a:srgbClr val="E88A85"/>
              </a:solidFill>
              <a:ln w="19050">
                <a:solidFill>
                  <a:schemeClr val="bg1"/>
                </a:solidFill>
              </a:ln>
              <a:effectLst/>
              <a:sp3d/>
            </c:spPr>
          </c:dPt>
          <c:dPt>
            <c:idx val="3"/>
            <c:bubble3D val="0"/>
            <c:spPr>
              <a:solidFill>
                <a:srgbClr val="858687"/>
              </a:solidFill>
              <a:ln w="19050">
                <a:solidFill>
                  <a:schemeClr val="bg1"/>
                </a:solidFill>
              </a:ln>
              <a:effectLst/>
              <a:sp3d/>
            </c:spPr>
          </c:dPt>
          <c:dLbls>
            <c:delete val="1"/>
          </c:dLbls>
          <c:cat>
            <c:strRef>
              <c:f>工作表1!$A$2:$A$5</c:f>
              <c:strCache>
                <c:ptCount val="4"/>
                <c:pt idx="0">
                  <c:v>系列1</c:v>
                </c:pt>
                <c:pt idx="1">
                  <c:v>系列2</c:v>
                </c:pt>
                <c:pt idx="2">
                  <c:v>系列3</c:v>
                </c:pt>
                <c:pt idx="3">
                  <c:v>系列4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8.2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40"/>
      </c:pieChart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rgbClr val="858687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defRPr>
            </a:pPr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rgbClr val="858687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defRPr>
            </a:pPr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rgbClr val="858687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defRPr>
            </a:pPr>
          </a:p>
        </c:txPr>
      </c:legendEntry>
      <c:legendEntry>
        <c:idx val="3"/>
        <c:txPr>
          <a:bodyPr rot="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rgbClr val="858687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defRPr>
            </a:pPr>
          </a:p>
        </c:txPr>
      </c:legendEntry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800" b="0" i="0" u="none" strike="noStrike" kern="1200" baseline="0">
              <a:solidFill>
                <a:srgbClr val="555759"/>
              </a:solidFill>
              <a:latin typeface="方正兰亭黑_GBK" panose="02000000000000000000" charset="-122"/>
              <a:ea typeface="方正兰亭黑_GBK" panose="02000000000000000000" charset="-122"/>
              <a:cs typeface="方正兰亭黑_GBK" panose="02000000000000000000" charset="-122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>
      <a:glow rad="63500">
        <a:schemeClr val="bg1">
          <a:alpha val="40000"/>
        </a:schemeClr>
      </a:glow>
    </a:effectLst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C10230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555759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rgbClr val="E88A85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工作表1!$E$1</c:f>
              <c:strCache>
                <c:ptCount val="1"/>
                <c:pt idx="0">
                  <c:v>系列 4</c:v>
                </c:pt>
              </c:strCache>
            </c:strRef>
          </c:tx>
          <c:spPr>
            <a:ln w="28575" cap="rnd">
              <a:solidFill>
                <a:srgbClr val="858687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工作表1!$E$2:$E$5</c:f>
              <c:numCache>
                <c:formatCode>General</c:formatCode>
                <c:ptCount val="4"/>
                <c:pt idx="0">
                  <c:v>3</c:v>
                </c:pt>
                <c:pt idx="1">
                  <c:v>3</c:v>
                </c:pt>
                <c:pt idx="2">
                  <c:v>5</c:v>
                </c:pt>
                <c:pt idx="3">
                  <c:v>4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0"/>
        <c:axId val="-2139970032"/>
        <c:axId val="-2139904048"/>
      </c:lineChart>
      <c:catAx>
        <c:axId val="-213997003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rgbClr val="555759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defRPr>
            </a:pPr>
          </a:p>
        </c:txPr>
        <c:crossAx val="-2139904048"/>
        <c:crosses val="autoZero"/>
        <c:auto val="1"/>
        <c:lblAlgn val="ctr"/>
        <c:lblOffset val="100"/>
        <c:noMultiLvlLbl val="0"/>
      </c:catAx>
      <c:valAx>
        <c:axId val="-21399040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rgbClr val="858687"/>
                </a:solidFill>
                <a:latin typeface="Geometria" panose="020B0503020204020204" charset="0"/>
                <a:ea typeface="Geometria" panose="020B0503020204020204" charset="0"/>
                <a:cs typeface="Geometria" panose="020B0503020204020204" charset="0"/>
                <a:sym typeface="Geometria" panose="020B0503020204020204" charset="0"/>
              </a:defRPr>
            </a:pPr>
          </a:p>
        </c:txPr>
        <c:crossAx val="-21399700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rgbClr val="858687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defRPr>
            </a:pPr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rgbClr val="858687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defRPr>
            </a:pPr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rgbClr val="858687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defRPr>
            </a:pPr>
          </a:p>
        </c:txPr>
      </c:legendEntry>
      <c:legendEntry>
        <c:idx val="3"/>
        <c:txPr>
          <a:bodyPr rot="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rgbClr val="858687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defRPr>
            </a:pPr>
          </a:p>
        </c:txPr>
      </c:legendEntry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800" b="0" i="0" u="none" strike="noStrike" kern="1200" baseline="0">
              <a:solidFill>
                <a:srgbClr val="555759"/>
              </a:solidFill>
              <a:latin typeface="方正兰亭黑_GBK" panose="02000000000000000000" charset="-122"/>
              <a:ea typeface="方正兰亭黑_GBK" panose="02000000000000000000" charset="-122"/>
              <a:cs typeface="方正兰亭黑_GBK" panose="02000000000000000000" charset="-122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800">
          <a:solidFill>
            <a:srgbClr val="555759"/>
          </a:solidFill>
          <a:latin typeface="方正兰亭黑_GBK" panose="02000000000000000000" charset="-122"/>
          <a:ea typeface="方正兰亭黑_GBK" panose="02000000000000000000" charset="-122"/>
          <a:cs typeface="方正兰亭黑_GBK" panose="02000000000000000000" charset="-122"/>
        </a:defRPr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BD9612-F53E-5945-9C8E-1F92400E66B2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708025" y="1143000"/>
            <a:ext cx="54419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7208A1-D38D-C548-96DE-88E99097BFF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208A1-D38D-C548-96DE-88E99097BFF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8527"/>
            <a:ext cx="6858000" cy="180507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23207"/>
            <a:ext cx="6858000" cy="1251787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80EBC-1F4F-064A-BCDA-A8702FD7B152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F141A-EAFD-9144-B9F1-78E320CF3BD2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80EBC-1F4F-064A-BCDA-A8702FD7B152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F141A-EAFD-9144-B9F1-78E320CF3BD2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6041"/>
            <a:ext cx="1971675" cy="439385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6041"/>
            <a:ext cx="5800725" cy="439385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80EBC-1F4F-064A-BCDA-A8702FD7B152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F141A-EAFD-9144-B9F1-78E320CF3BD2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80EBC-1F4F-064A-BCDA-A8702FD7B152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F141A-EAFD-9144-B9F1-78E320CF3BD2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92594"/>
            <a:ext cx="7886700" cy="2156722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69719"/>
            <a:ext cx="7886700" cy="113416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80EBC-1F4F-064A-BCDA-A8702FD7B152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F141A-EAFD-9144-B9F1-78E320CF3BD2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80206"/>
            <a:ext cx="3886200" cy="328969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80206"/>
            <a:ext cx="3886200" cy="328969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80EBC-1F4F-064A-BCDA-A8702FD7B152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F141A-EAFD-9144-B9F1-78E320CF3BD2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6042"/>
            <a:ext cx="7886700" cy="10021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70990"/>
            <a:ext cx="3868340" cy="6228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93883"/>
            <a:ext cx="3868340" cy="278561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70990"/>
            <a:ext cx="3887391" cy="6228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93883"/>
            <a:ext cx="3887391" cy="278561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80EBC-1F4F-064A-BCDA-A8702FD7B152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F141A-EAFD-9144-B9F1-78E320CF3BD2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80EBC-1F4F-064A-BCDA-A8702FD7B152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F141A-EAFD-9144-B9F1-78E320CF3BD2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80EBC-1F4F-064A-BCDA-A8702FD7B152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F141A-EAFD-9144-B9F1-78E320CF3BD2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5652"/>
            <a:ext cx="2949178" cy="120978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6512"/>
            <a:ext cx="4629150" cy="368455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55433"/>
            <a:ext cx="2949178" cy="288163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80EBC-1F4F-064A-BCDA-A8702FD7B152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F141A-EAFD-9144-B9F1-78E320CF3BD2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5652"/>
            <a:ext cx="2949178" cy="120978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3887391" y="746512"/>
            <a:ext cx="4629150" cy="368455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将图片拖动到占位符，或单击添加图标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55433"/>
            <a:ext cx="2949178" cy="288163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80EBC-1F4F-064A-BCDA-A8702FD7B152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F141A-EAFD-9144-B9F1-78E320CF3BD2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6042"/>
            <a:ext cx="7886700" cy="10021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80206"/>
            <a:ext cx="7886700" cy="32896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805519"/>
            <a:ext cx="2057400" cy="276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880EBC-1F4F-064A-BCDA-A8702FD7B152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805519"/>
            <a:ext cx="3086100" cy="276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805519"/>
            <a:ext cx="2057400" cy="276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AF141A-EAFD-9144-B9F1-78E320CF3BD2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chart" Target="../charts/char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chart" Target="../charts/char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chart" Target="../charts/char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未标题-101-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1460" cy="51847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263503" y="3178073"/>
            <a:ext cx="5489803" cy="5411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500"/>
              </a:lnSpc>
            </a:pPr>
            <a:r>
              <a:rPr kumimoji="1" lang="zh-CN" altLang="en-US" sz="3200" dirty="0" smtClean="0">
                <a:solidFill>
                  <a:schemeClr val="bg1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全球化</a:t>
            </a:r>
            <a:r>
              <a:rPr kumimoji="1" lang="zh-CN" altLang="en-US" sz="3200" dirty="0">
                <a:solidFill>
                  <a:schemeClr val="bg1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赋能</a:t>
            </a:r>
            <a:r>
              <a:rPr kumimoji="1" lang="zh-CN" altLang="en-US" sz="3200" dirty="0" smtClean="0">
                <a:solidFill>
                  <a:schemeClr val="bg1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高等教育</a:t>
            </a:r>
            <a:r>
              <a:rPr kumimoji="1" lang="en-US" altLang="zh-CN" sz="3200" dirty="0" smtClean="0">
                <a:solidFill>
                  <a:schemeClr val="bg1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 </a:t>
            </a:r>
            <a:endParaRPr kumimoji="1" lang="en-US" altLang="zh-CN" sz="3200" dirty="0" smtClean="0">
              <a:solidFill>
                <a:schemeClr val="bg1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63503" y="2469987"/>
            <a:ext cx="46794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Geometria-Medium" panose="020B0603020204020204" charset="0"/>
              </a:rPr>
              <a:t>Internationally collaborative higher education</a:t>
            </a:r>
            <a:endParaRPr lang="en-US" altLang="zh-CN" sz="2400" dirty="0">
              <a:solidFill>
                <a:schemeClr val="bg1"/>
              </a:solidFill>
              <a:latin typeface="Geometria-Medium" panose="020B0603020204020204" charset="0"/>
            </a:endParaRPr>
          </a:p>
        </p:txBody>
      </p:sp>
      <p:pic>
        <p:nvPicPr>
          <p:cNvPr id="2" name="图片 1" descr="未标题-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444" y="936625"/>
            <a:ext cx="1440000" cy="701749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2294255" y="3873500"/>
            <a:ext cx="2440305" cy="489585"/>
            <a:chOff x="3565" y="6046"/>
            <a:chExt cx="3843" cy="771"/>
          </a:xfrm>
        </p:grpSpPr>
        <p:sp>
          <p:nvSpPr>
            <p:cNvPr id="11" name="文本框 10"/>
            <p:cNvSpPr txBox="1"/>
            <p:nvPr/>
          </p:nvSpPr>
          <p:spPr>
            <a:xfrm>
              <a:off x="3565" y="6270"/>
              <a:ext cx="3130" cy="5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kumimoji="1" lang="en-US" altLang="zh-CN" sz="800" dirty="0">
                  <a:solidFill>
                    <a:schemeClr val="bg1"/>
                  </a:solidFill>
                  <a:latin typeface="Gotham Rounded Book" charset="0"/>
                  <a:ea typeface="Gotham Rounded Book" charset="0"/>
                  <a:cs typeface="Gotham Rounded Book" charset="0"/>
                </a:rPr>
                <a:t>70TH ANNIVERSARY-EAST CHINA </a:t>
              </a:r>
              <a:endParaRPr kumimoji="1" lang="en-US" altLang="zh-CN" sz="800" dirty="0">
                <a:solidFill>
                  <a:schemeClr val="bg1"/>
                </a:solidFill>
                <a:latin typeface="Gotham Rounded Book" charset="0"/>
                <a:ea typeface="Gotham Rounded Book" charset="0"/>
                <a:cs typeface="Gotham Rounded Book" charset="0"/>
              </a:endParaRPr>
            </a:p>
            <a:p>
              <a:pPr algn="l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kumimoji="1" lang="en-US" altLang="zh-CN" sz="800" dirty="0">
                  <a:solidFill>
                    <a:schemeClr val="bg1"/>
                  </a:solidFill>
                  <a:latin typeface="Gotham Rounded Book" charset="0"/>
                  <a:ea typeface="Gotham Rounded Book" charset="0"/>
                  <a:cs typeface="Gotham Rounded Book" charset="0"/>
                </a:rPr>
                <a:t>NORMAL UNIVERSITY, 1951-2021</a:t>
              </a:r>
              <a:endParaRPr kumimoji="1" lang="en-US" altLang="zh-CN" sz="800" dirty="0">
                <a:solidFill>
                  <a:schemeClr val="bg1"/>
                </a:solidFill>
                <a:latin typeface="Gotham Rounded Book" charset="0"/>
                <a:ea typeface="Gotham Rounded Book" charset="0"/>
                <a:cs typeface="Gotham Rounded Book" charset="0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565" y="6046"/>
              <a:ext cx="3843" cy="3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850">
                  <a:solidFill>
                    <a:schemeClr val="bg1"/>
                  </a:solidFill>
                  <a:latin typeface="方正兰亭黑_GBK" panose="02000000000000000000" charset="-122"/>
                  <a:ea typeface="方正兰亭黑_GBK" panose="02000000000000000000" charset="-122"/>
                  <a:cs typeface="方正兰亭黑_GBK" panose="02000000000000000000" charset="-122"/>
                </a:rPr>
                <a:t>华东师范大学建校70周年校庆</a:t>
              </a:r>
              <a:endParaRPr lang="zh-CN" altLang="en-US" sz="85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047139" y="1184231"/>
            <a:ext cx="7053873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dirty="0">
                <a:solidFill>
                  <a:srgbClr val="C10230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正文页面标题</a:t>
            </a:r>
            <a:endParaRPr kumimoji="1" lang="zh-CN" altLang="en-US" sz="2600" dirty="0">
              <a:solidFill>
                <a:srgbClr val="C10230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27545" y="1660323"/>
            <a:ext cx="7149804" cy="2913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200"/>
              </a:lnSpc>
            </a:pP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华东师范大学成立于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1951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10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月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16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日，是以大夏大学（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1924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年）、光华大学（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1925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年）为基础，同时调进圣约翰大学、复旦大学、同济大学和浙江大学等高校的部分系科，在大夏大学原址上创办的。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1972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年与上海师范学院、上海体育学院等院校合并，改名上海师范大学。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1980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年恢复华东师范大学校名。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1996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年被列入“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211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工程”国家重点建设大学行列。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1997-1998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年，上海幼儿师范高等专科学校、上海教育学院和上海第二教育学院等先后并入。</a:t>
            </a:r>
            <a:endParaRPr lang="zh-CN" altLang="en-US" sz="1400" dirty="0">
              <a:solidFill>
                <a:srgbClr val="6C6E70"/>
              </a:solidFill>
              <a:latin typeface="兰亭黑-简 纤黑" charset="-122"/>
              <a:ea typeface="兰亭黑-简 纤黑" charset="-122"/>
            </a:endParaRPr>
          </a:p>
          <a:p>
            <a:pPr>
              <a:lnSpc>
                <a:spcPts val="2200"/>
              </a:lnSpc>
            </a:pP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截至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2018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3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月，学校有闵行、中山北路两个校区，校园占地总面积约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207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公顷；设有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3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个学部，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29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个全日制学院，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4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个书院，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7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个实体研究院，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个管理型学院，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个国家重点实验室，以及教育部中学校长培训中心；在校全日制本科生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14856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人；在校博士研究生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2969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人，硕士研究生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16327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人；在校留学生（学历生）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2274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人。</a:t>
            </a:r>
            <a:endParaRPr lang="en-US" altLang="zh-CN" sz="1400" dirty="0">
              <a:solidFill>
                <a:srgbClr val="6C6E70"/>
              </a:solidFill>
              <a:latin typeface="兰亭黑-简 纤黑" charset="-122"/>
              <a:ea typeface="兰亭黑-简 纤黑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60201" y="513626"/>
            <a:ext cx="2185920" cy="220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000"/>
              </a:lnSpc>
            </a:pPr>
            <a:r>
              <a:rPr kumimoji="1" lang="zh-CN" altLang="en-US" sz="1000" i="1" dirty="0">
                <a:solidFill>
                  <a:srgbClr val="9E9FA0"/>
                </a:solidFill>
                <a:latin typeface="方正兰亭细黑_GBK" charset="-122"/>
                <a:ea typeface="方正兰亭细黑_GBK" charset="-122"/>
                <a:cs typeface="Gotham Bold" charset="0"/>
              </a:rPr>
              <a:t>正文页面示例</a:t>
            </a:r>
            <a:endParaRPr kumimoji="1" lang="en-US" altLang="zh-CN" sz="1000" i="1" dirty="0" smtClean="0">
              <a:solidFill>
                <a:srgbClr val="9E9FA0"/>
              </a:solidFill>
              <a:latin typeface="方正兰亭细黑_GBK" charset="-122"/>
              <a:ea typeface="方正兰亭细黑_GBK" charset="-122"/>
              <a:cs typeface="Gotham Bold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270595" y="513626"/>
            <a:ext cx="882456" cy="219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000"/>
              </a:lnSpc>
            </a:pPr>
            <a:r>
              <a:rPr kumimoji="1" lang="en-US" altLang="zh-CN" sz="1000" i="1" dirty="0" smtClean="0">
                <a:solidFill>
                  <a:srgbClr val="9E9FA0"/>
                </a:solidFill>
                <a:latin typeface="Geometria-Italic" panose="020B0503020204090204" charset="0"/>
                <a:ea typeface="+mj-ea"/>
                <a:cs typeface="Geometria-Italic" panose="020B0503020204090204" charset="0"/>
              </a:rPr>
              <a:t>01 / 14</a:t>
            </a:r>
            <a:endParaRPr kumimoji="1" lang="en-US" altLang="zh-CN" sz="1000" i="1" dirty="0" smtClean="0">
              <a:solidFill>
                <a:srgbClr val="9E9FA0"/>
              </a:solidFill>
              <a:latin typeface="Geometria-Italic" panose="020B0503020204090204" charset="0"/>
              <a:ea typeface="+mj-ea"/>
              <a:cs typeface="Geometria-Italic" panose="020B050302020409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047139" y="1184231"/>
            <a:ext cx="7053873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dirty="0">
                <a:solidFill>
                  <a:srgbClr val="C10230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正文页面标题</a:t>
            </a:r>
            <a:endParaRPr kumimoji="1" lang="zh-CN" altLang="en-US" sz="2600" dirty="0">
              <a:solidFill>
                <a:srgbClr val="C10230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27545" y="1660323"/>
            <a:ext cx="3492204" cy="2913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200"/>
              </a:lnSpc>
            </a:pP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华东师范大学成立于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1951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10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月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16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日，是以大夏大学（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1924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年）、光华大学（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1925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年）为基础，同时调进圣约翰大学、复旦大学、同济大学和浙江大学等高校的部分系科，在大夏大学原址上创办的。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1972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年与上海师范学院、上海体育学院等院校合并，改名上海师范大学。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1980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年恢复华东师范大学校名。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1996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年被列入“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211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工程”国家重点建设大学行列。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1997-1998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年，上海幼儿师范高等</a:t>
            </a:r>
            <a:r>
              <a:rPr lang="zh-CN" altLang="en-US" sz="1400" dirty="0" smtClean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专科学</a:t>
            </a:r>
            <a:endParaRPr lang="en-US" altLang="zh-CN" sz="1400" dirty="0">
              <a:solidFill>
                <a:srgbClr val="6C6E70"/>
              </a:solidFill>
              <a:latin typeface="兰亭黑-简 纤黑" charset="-122"/>
              <a:ea typeface="兰亭黑-简 纤黑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11271" y="1660323"/>
            <a:ext cx="3492204" cy="2913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200"/>
              </a:lnSpc>
            </a:pPr>
            <a:r>
              <a:rPr lang="zh-CN" altLang="en-US" sz="1400" dirty="0" smtClean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校、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上海教育学院和上海第二教育学院等先后并入。</a:t>
            </a:r>
            <a:endParaRPr lang="zh-CN" altLang="en-US" sz="1400" dirty="0">
              <a:solidFill>
                <a:srgbClr val="6C6E70"/>
              </a:solidFill>
              <a:latin typeface="兰亭黑-简 纤黑" charset="-122"/>
              <a:ea typeface="兰亭黑-简 纤黑" charset="-122"/>
            </a:endParaRPr>
          </a:p>
          <a:p>
            <a:pPr>
              <a:lnSpc>
                <a:spcPts val="2200"/>
              </a:lnSpc>
            </a:pP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截至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2018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3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月，学校有闵行、中山北路两个校区，校园占地总面积约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207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公顷；设有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3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个学部，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29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个全日制学院，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4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个书院，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7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个实体研究院，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个管理型学院，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个国家重点实验室，以及教育部中学校长培训中心；在校全日制本科生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14856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人；在校博士研究生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2969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人，硕士研究生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16327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人；在校留学生（学历生）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2274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人。</a:t>
            </a:r>
            <a:endParaRPr lang="en-US" altLang="zh-CN" sz="1400" dirty="0">
              <a:solidFill>
                <a:srgbClr val="6C6E70"/>
              </a:solidFill>
              <a:latin typeface="兰亭黑-简 纤黑" charset="-122"/>
              <a:ea typeface="兰亭黑-简 纤黑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270595" y="513626"/>
            <a:ext cx="882456" cy="219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000"/>
              </a:lnSpc>
            </a:pPr>
            <a:r>
              <a:rPr kumimoji="1" lang="en-US" altLang="zh-CN" sz="1000" i="1" dirty="0" smtClean="0">
                <a:solidFill>
                  <a:srgbClr val="9E9FA0"/>
                </a:solidFill>
                <a:latin typeface="Geometria-Italic" panose="020B0503020204090204" charset="0"/>
                <a:ea typeface="+mj-ea"/>
                <a:cs typeface="Geometria-Italic" panose="020B0503020204090204" charset="0"/>
              </a:rPr>
              <a:t>01 / 14</a:t>
            </a:r>
            <a:endParaRPr kumimoji="1" lang="en-US" altLang="zh-CN" sz="1000" i="1" dirty="0" smtClean="0">
              <a:solidFill>
                <a:srgbClr val="9E9FA0"/>
              </a:solidFill>
              <a:latin typeface="Geometria-Italic" panose="020B0503020204090204" charset="0"/>
              <a:ea typeface="+mj-ea"/>
              <a:cs typeface="Geometria-Italic" panose="020B05030202040902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60201" y="513626"/>
            <a:ext cx="2185920" cy="220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000"/>
              </a:lnSpc>
            </a:pPr>
            <a:r>
              <a:rPr kumimoji="1" lang="zh-CN" altLang="en-US" sz="1000" i="1" dirty="0">
                <a:solidFill>
                  <a:srgbClr val="9E9FA0"/>
                </a:solidFill>
                <a:latin typeface="方正兰亭细黑_GBK" charset="-122"/>
                <a:ea typeface="方正兰亭细黑_GBK" charset="-122"/>
                <a:cs typeface="Gotham Bold" charset="0"/>
              </a:rPr>
              <a:t>正文页面示例</a:t>
            </a:r>
            <a:endParaRPr kumimoji="1" lang="en-US" altLang="zh-CN" sz="1000" i="1" dirty="0" smtClean="0">
              <a:solidFill>
                <a:srgbClr val="9E9FA0"/>
              </a:solidFill>
              <a:latin typeface="方正兰亭细黑_GBK" charset="-122"/>
              <a:ea typeface="方正兰亭细黑_GBK" charset="-122"/>
              <a:cs typeface="Gotham Bold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3509488" y="1184231"/>
            <a:ext cx="4591526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dirty="0">
                <a:solidFill>
                  <a:srgbClr val="C10230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正文页面标题</a:t>
            </a:r>
            <a:endParaRPr kumimoji="1" lang="zh-CN" altLang="en-US" sz="2600" dirty="0">
              <a:solidFill>
                <a:srgbClr val="C10230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489892" y="1660323"/>
            <a:ext cx="4611121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200"/>
              </a:lnSpc>
            </a:pP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华东师范大学成立于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1951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10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月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16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日，是以大夏大学（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1924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年）、光华大学（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1925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年）为基础，同时调进圣约翰大学、复旦大学、同济大学和浙江大学等高校的部分系科，在大夏大学原址上创办的。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1972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年与上海师范学院、上海体育学院等院校合并，改名上海师范大学。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1980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年恢复华东师范大学校名。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1996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年被列入“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211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工程”国家重点建设大学行列。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1997-1998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年，上海幼儿师范高等专科学校、上海教育学院和上海第二教育学院等先后并入。</a:t>
            </a:r>
            <a:endParaRPr lang="zh-CN" altLang="en-US" sz="1400" dirty="0">
              <a:solidFill>
                <a:srgbClr val="6C6E70"/>
              </a:solidFill>
              <a:latin typeface="兰亭黑-简 纤黑" charset="-122"/>
              <a:ea typeface="兰亭黑-简 纤黑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60201" y="513626"/>
            <a:ext cx="2185920" cy="220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000"/>
              </a:lnSpc>
            </a:pPr>
            <a:r>
              <a:rPr kumimoji="1" lang="zh-CN" altLang="en-US" sz="1000" i="1" dirty="0">
                <a:solidFill>
                  <a:srgbClr val="9E9FA0"/>
                </a:solidFill>
                <a:latin typeface="方正兰亭细黑_GBK" charset="-122"/>
                <a:ea typeface="方正兰亭细黑_GBK" charset="-122"/>
                <a:cs typeface="Gotham Bold" charset="0"/>
              </a:rPr>
              <a:t>正文页面示例</a:t>
            </a:r>
            <a:endParaRPr kumimoji="1" lang="en-US" altLang="zh-CN" sz="1000" i="1" dirty="0" smtClean="0">
              <a:solidFill>
                <a:srgbClr val="9E9FA0"/>
              </a:solidFill>
              <a:latin typeface="方正兰亭细黑_GBK" charset="-122"/>
              <a:ea typeface="方正兰亭细黑_GBK" charset="-122"/>
              <a:cs typeface="Gotham Bold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270595" y="513626"/>
            <a:ext cx="882456" cy="2190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>
              <a:lnSpc>
                <a:spcPts val="1000"/>
              </a:lnSpc>
            </a:pPr>
            <a:r>
              <a:rPr kumimoji="1" lang="en-US" altLang="zh-CN" sz="1000" i="1" dirty="0" smtClean="0">
                <a:solidFill>
                  <a:srgbClr val="9E9FA0"/>
                </a:solidFill>
                <a:latin typeface="Geometria-Italic" panose="020B0503020204090204" charset="0"/>
                <a:ea typeface="+mj-ea"/>
                <a:cs typeface="Geometria-Italic" panose="020B0503020204090204" charset="0"/>
              </a:rPr>
              <a:t>01 / 14</a:t>
            </a:r>
            <a:endParaRPr kumimoji="1" lang="en-US" altLang="zh-CN" sz="1000" i="1" dirty="0" smtClean="0">
              <a:solidFill>
                <a:srgbClr val="9E9FA0"/>
              </a:solidFill>
              <a:latin typeface="Geometria-Italic" panose="020B0503020204090204" charset="0"/>
              <a:ea typeface="+mj-ea"/>
              <a:cs typeface="Geometria-Italic" panose="020B050302020409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3509488" y="1184231"/>
            <a:ext cx="4591526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dirty="0">
                <a:solidFill>
                  <a:srgbClr val="C10230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正文页面标题</a:t>
            </a:r>
            <a:endParaRPr kumimoji="1" lang="zh-CN" altLang="en-US" sz="2600" dirty="0">
              <a:solidFill>
                <a:srgbClr val="C10230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489892" y="1660323"/>
            <a:ext cx="4611121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200"/>
              </a:lnSpc>
            </a:pP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华东师范大学成立于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1951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10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月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16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日，是以大夏大学（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1924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年）、光华大学（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1925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年）为基础，同时调进圣约翰大学、复旦大学、同济大学和浙江大学等高校的部分系科，在大夏大学原址上创办的。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1972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年与上海师范学院、上海体育学院等院校合并，改名上海师范大学。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1980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年恢复华东师范大学校名。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1996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年被列入“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211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工程”国家重点建设大学行列。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1997-1998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年，上海幼儿师范高等专科学校、上海教育学院和上海第二教育学院等先后并入。</a:t>
            </a:r>
            <a:endParaRPr lang="zh-CN" altLang="en-US" sz="1400" dirty="0">
              <a:solidFill>
                <a:srgbClr val="6C6E70"/>
              </a:solidFill>
              <a:latin typeface="兰亭黑-简 纤黑" charset="-122"/>
              <a:ea typeface="兰亭黑-简 纤黑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16013" y="1188050"/>
            <a:ext cx="2088000" cy="3276000"/>
          </a:xfrm>
          <a:prstGeom prst="rect">
            <a:avLst/>
          </a:prstGeom>
          <a:solidFill>
            <a:srgbClr val="ED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060201" y="513626"/>
            <a:ext cx="2185920" cy="220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000"/>
              </a:lnSpc>
            </a:pPr>
            <a:r>
              <a:rPr kumimoji="1" lang="zh-CN" altLang="en-US" sz="1000" i="1" dirty="0">
                <a:solidFill>
                  <a:srgbClr val="9E9FA0"/>
                </a:solidFill>
                <a:latin typeface="方正兰亭细黑_GBK" charset="-122"/>
                <a:ea typeface="方正兰亭细黑_GBK" charset="-122"/>
                <a:cs typeface="Gotham Bold" charset="0"/>
              </a:rPr>
              <a:t>正文页面示例</a:t>
            </a:r>
            <a:endParaRPr kumimoji="1" lang="en-US" altLang="zh-CN" sz="1000" i="1" dirty="0" smtClean="0">
              <a:solidFill>
                <a:srgbClr val="9E9FA0"/>
              </a:solidFill>
              <a:latin typeface="方正兰亭细黑_GBK" charset="-122"/>
              <a:ea typeface="方正兰亭细黑_GBK" charset="-122"/>
              <a:cs typeface="Gotham Bold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23582" y="2484438"/>
            <a:ext cx="859158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smtClean="0">
                <a:solidFill>
                  <a:srgbClr val="D2D2D2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图片</a:t>
            </a:r>
            <a:endParaRPr kumimoji="1" lang="en-US" altLang="zh-CN" sz="2600" dirty="0" smtClean="0">
              <a:solidFill>
                <a:srgbClr val="D2D2D2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70595" y="513626"/>
            <a:ext cx="882456" cy="219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000"/>
              </a:lnSpc>
            </a:pPr>
            <a:r>
              <a:rPr kumimoji="1" lang="en-US" altLang="zh-CN" sz="1000" i="1" dirty="0" smtClean="0">
                <a:solidFill>
                  <a:srgbClr val="9E9FA0"/>
                </a:solidFill>
                <a:latin typeface="Geometria-Italic" panose="020B0503020204090204" charset="0"/>
                <a:ea typeface="+mj-ea"/>
                <a:cs typeface="Geometria-Italic" panose="020B0503020204090204" charset="0"/>
              </a:rPr>
              <a:t>01 / 14</a:t>
            </a:r>
            <a:endParaRPr kumimoji="1" lang="en-US" altLang="zh-CN" sz="1000" i="1" dirty="0" smtClean="0">
              <a:solidFill>
                <a:srgbClr val="9E9FA0"/>
              </a:solidFill>
              <a:latin typeface="Geometria-Italic" panose="020B0503020204090204" charset="0"/>
              <a:ea typeface="+mj-ea"/>
              <a:cs typeface="Geometria-Italic" panose="020B050302020409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89488" y="360363"/>
            <a:ext cx="3995737" cy="4464050"/>
          </a:xfrm>
          <a:prstGeom prst="rect">
            <a:avLst/>
          </a:prstGeom>
          <a:solidFill>
            <a:srgbClr val="ED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13" name="文本框 12"/>
          <p:cNvSpPr txBox="1"/>
          <p:nvPr/>
        </p:nvSpPr>
        <p:spPr>
          <a:xfrm>
            <a:off x="1060201" y="1184231"/>
            <a:ext cx="4591526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dirty="0">
                <a:solidFill>
                  <a:srgbClr val="C10230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正文页面标题</a:t>
            </a:r>
            <a:endParaRPr kumimoji="1" lang="zh-CN" altLang="en-US" sz="2600" dirty="0">
              <a:solidFill>
                <a:srgbClr val="C10230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40606" y="1660323"/>
            <a:ext cx="3475904" cy="2913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200"/>
              </a:lnSpc>
            </a:pP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华东师范大学成立于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1951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10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月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16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日，是以大夏大学（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1924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年）、光华大学（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1925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年）为基础，同时调进圣约翰大学、复旦大学、同济大学和浙江大学等高校的部分系科，在大夏大学原址上创办的。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1972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年与上海师范学院、上海体育学院等院校合并，改名上海师范大学。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1980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年恢复华东师范大学校名。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1996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年被列入“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211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工程”国家重点建设大学行列。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1997-1998</a:t>
            </a:r>
            <a:r>
              <a:rPr lang="zh-CN" altLang="en-US" sz="1400" dirty="0" smtClean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年。</a:t>
            </a:r>
            <a:endParaRPr lang="zh-CN" altLang="en-US" sz="1400" dirty="0">
              <a:solidFill>
                <a:srgbClr val="6C6E70"/>
              </a:solidFill>
              <a:latin typeface="兰亭黑-简 纤黑" charset="-122"/>
              <a:ea typeface="兰亭黑-简 纤黑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60201" y="513626"/>
            <a:ext cx="2185920" cy="220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000"/>
              </a:lnSpc>
            </a:pPr>
            <a:r>
              <a:rPr kumimoji="1" lang="zh-CN" altLang="en-US" sz="1000" i="1" dirty="0">
                <a:solidFill>
                  <a:srgbClr val="9E9FA0"/>
                </a:solidFill>
                <a:latin typeface="方正兰亭细黑_GBK" charset="-122"/>
                <a:ea typeface="方正兰亭细黑_GBK" charset="-122"/>
                <a:cs typeface="Gotham Bold" charset="0"/>
              </a:rPr>
              <a:t>正文页面示例</a:t>
            </a:r>
            <a:endParaRPr kumimoji="1" lang="en-US" altLang="zh-CN" sz="1000" i="1" dirty="0" smtClean="0">
              <a:solidFill>
                <a:srgbClr val="9E9FA0"/>
              </a:solidFill>
              <a:latin typeface="方正兰亭细黑_GBK" charset="-122"/>
              <a:ea typeface="方正兰亭细黑_GBK" charset="-122"/>
              <a:cs typeface="Gotham Bold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19186" y="513626"/>
            <a:ext cx="882456" cy="219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000"/>
              </a:lnSpc>
            </a:pPr>
            <a:r>
              <a:rPr kumimoji="1" lang="en-US" altLang="zh-CN" sz="1000" i="1" dirty="0" smtClean="0">
                <a:solidFill>
                  <a:srgbClr val="9E9FA0"/>
                </a:solidFill>
                <a:latin typeface="Geometria-Italic" panose="020B0503020204090204" charset="0"/>
                <a:ea typeface="+mj-ea"/>
                <a:cs typeface="Geometria-Italic" panose="020B0503020204090204" charset="0"/>
              </a:rPr>
              <a:t>01 / 14</a:t>
            </a:r>
            <a:endParaRPr kumimoji="1" lang="en-US" altLang="zh-CN" sz="1000" i="1" dirty="0" smtClean="0">
              <a:solidFill>
                <a:srgbClr val="9E9FA0"/>
              </a:solidFill>
              <a:latin typeface="Geometria-Italic" panose="020B0503020204090204" charset="0"/>
              <a:ea typeface="+mj-ea"/>
              <a:cs typeface="Geometria-Italic" panose="020B05030202040902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357777" y="2157797"/>
            <a:ext cx="859158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smtClean="0">
                <a:solidFill>
                  <a:srgbClr val="D2D2D2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图片</a:t>
            </a:r>
            <a:endParaRPr kumimoji="1" lang="en-US" altLang="zh-CN" sz="2600" dirty="0" smtClean="0">
              <a:solidFill>
                <a:srgbClr val="D2D2D2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89488" y="360362"/>
            <a:ext cx="3995737" cy="2196000"/>
          </a:xfrm>
          <a:prstGeom prst="rect">
            <a:avLst/>
          </a:prstGeom>
          <a:solidFill>
            <a:srgbClr val="ED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13" name="文本框 12"/>
          <p:cNvSpPr txBox="1"/>
          <p:nvPr/>
        </p:nvSpPr>
        <p:spPr>
          <a:xfrm>
            <a:off x="1060201" y="1184231"/>
            <a:ext cx="3367337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dirty="0">
                <a:solidFill>
                  <a:srgbClr val="C10230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正文页面标题</a:t>
            </a:r>
            <a:endParaRPr kumimoji="1" lang="zh-CN" altLang="en-US" sz="2600" dirty="0">
              <a:solidFill>
                <a:srgbClr val="C10230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40606" y="1660323"/>
            <a:ext cx="3475904" cy="2913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200"/>
              </a:lnSpc>
            </a:pP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华东师范大学成立于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1951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10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月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16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日，是以大夏大学（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1924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年）、光华大学（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1925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年）为基础，同时调进圣约翰大学、复旦大学、同济大学和浙江大学等高校的部分系科，在大夏大学原址上创办的。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1972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年与上海师范学院、上海体育学院等院校合并，改名上海师范大学。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1980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年恢复华东师范大学校名。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1996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年被列入“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211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工程”国家重点建设大学行列。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1997-1998</a:t>
            </a:r>
            <a:r>
              <a:rPr lang="zh-CN" altLang="en-US" sz="1400" dirty="0" smtClean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年。</a:t>
            </a:r>
            <a:endParaRPr lang="zh-CN" altLang="en-US" sz="1400" dirty="0">
              <a:solidFill>
                <a:srgbClr val="6C6E70"/>
              </a:solidFill>
              <a:latin typeface="兰亭黑-简 纤黑" charset="-122"/>
              <a:ea typeface="兰亭黑-简 纤黑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60201" y="513626"/>
            <a:ext cx="2185920" cy="220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000"/>
              </a:lnSpc>
            </a:pPr>
            <a:r>
              <a:rPr kumimoji="1" lang="zh-CN" altLang="en-US" sz="1000" i="1" dirty="0">
                <a:solidFill>
                  <a:srgbClr val="9E9FA0"/>
                </a:solidFill>
                <a:latin typeface="方正兰亭细黑_GBK" charset="-122"/>
                <a:ea typeface="方正兰亭细黑_GBK" charset="-122"/>
                <a:cs typeface="Gotham Bold" charset="0"/>
              </a:rPr>
              <a:t>正文页面示例</a:t>
            </a:r>
            <a:endParaRPr kumimoji="1" lang="en-US" altLang="zh-CN" sz="1000" i="1" dirty="0" smtClean="0">
              <a:solidFill>
                <a:srgbClr val="9E9FA0"/>
              </a:solidFill>
              <a:latin typeface="方正兰亭细黑_GBK" charset="-122"/>
              <a:ea typeface="方正兰亭细黑_GBK" charset="-122"/>
              <a:cs typeface="Gotham Bold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19186" y="513626"/>
            <a:ext cx="882456" cy="219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000"/>
              </a:lnSpc>
            </a:pPr>
            <a:r>
              <a:rPr kumimoji="1" lang="en-US" altLang="zh-CN" sz="1000" i="1" dirty="0" smtClean="0">
                <a:solidFill>
                  <a:srgbClr val="9E9FA0"/>
                </a:solidFill>
                <a:latin typeface="Geometria-Italic" panose="020B0503020204090204" charset="0"/>
                <a:ea typeface="+mj-ea"/>
                <a:cs typeface="Geometria-Italic" panose="020B0503020204090204" charset="0"/>
              </a:rPr>
              <a:t>01 / 14</a:t>
            </a:r>
            <a:endParaRPr kumimoji="1" lang="en-US" altLang="zh-CN" sz="1000" i="1" dirty="0" smtClean="0">
              <a:solidFill>
                <a:srgbClr val="9E9FA0"/>
              </a:solidFill>
              <a:latin typeface="Geometria-Italic" panose="020B0503020204090204" charset="0"/>
              <a:ea typeface="+mj-ea"/>
              <a:cs typeface="Geometria-Italic" panose="020B050302020409020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89488" y="2628413"/>
            <a:ext cx="3995737" cy="2196000"/>
          </a:xfrm>
          <a:prstGeom prst="rect">
            <a:avLst/>
          </a:prstGeom>
          <a:solidFill>
            <a:srgbClr val="ED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6357777" y="1184231"/>
            <a:ext cx="859158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smtClean="0">
                <a:solidFill>
                  <a:srgbClr val="D2D2D2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图片</a:t>
            </a:r>
            <a:endParaRPr kumimoji="1" lang="en-US" altLang="zh-CN" sz="2600" dirty="0" smtClean="0">
              <a:solidFill>
                <a:srgbClr val="D2D2D2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357777" y="3549496"/>
            <a:ext cx="859158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smtClean="0">
                <a:solidFill>
                  <a:srgbClr val="D2D2D2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图片</a:t>
            </a:r>
            <a:endParaRPr kumimoji="1" lang="en-US" altLang="zh-CN" sz="2600" dirty="0" smtClean="0">
              <a:solidFill>
                <a:srgbClr val="D2D2D2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89487" y="360363"/>
            <a:ext cx="1944000" cy="4464050"/>
          </a:xfrm>
          <a:prstGeom prst="rect">
            <a:avLst/>
          </a:prstGeom>
          <a:solidFill>
            <a:srgbClr val="ED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13" name="文本框 12"/>
          <p:cNvSpPr txBox="1"/>
          <p:nvPr/>
        </p:nvSpPr>
        <p:spPr>
          <a:xfrm>
            <a:off x="1060201" y="1184231"/>
            <a:ext cx="3367337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dirty="0">
                <a:solidFill>
                  <a:srgbClr val="C10230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正文页面标题</a:t>
            </a:r>
            <a:endParaRPr kumimoji="1" lang="zh-CN" altLang="en-US" sz="2600" dirty="0">
              <a:solidFill>
                <a:srgbClr val="C10230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40606" y="1660323"/>
            <a:ext cx="3475904" cy="2913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200"/>
              </a:lnSpc>
            </a:pP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华东师范大学成立于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1951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10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月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16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日，是以大夏大学（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1924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年）、光华大学（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1925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年）为基础，同时调进圣约翰大学、复旦大学、同济大学和浙江大学等高校的部分系科，在大夏大学原址上创办的。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1972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年与上海师范学院、上海体育学院等院校合并，改名上海师范大学。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1980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年恢复华东师范大学校名。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1996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年被列入“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211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工程”国家重点建设大学行列。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1997-1998</a:t>
            </a:r>
            <a:r>
              <a:rPr lang="zh-CN" altLang="en-US" sz="1400" dirty="0" smtClean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年。</a:t>
            </a:r>
            <a:endParaRPr lang="zh-CN" altLang="en-US" sz="1400" dirty="0">
              <a:solidFill>
                <a:srgbClr val="6C6E70"/>
              </a:solidFill>
              <a:latin typeface="兰亭黑-简 纤黑" charset="-122"/>
              <a:ea typeface="兰亭黑-简 纤黑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60201" y="513626"/>
            <a:ext cx="2185920" cy="220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000"/>
              </a:lnSpc>
            </a:pPr>
            <a:r>
              <a:rPr kumimoji="1" lang="zh-CN" altLang="en-US" sz="1000" i="1" dirty="0">
                <a:solidFill>
                  <a:srgbClr val="9E9FA0"/>
                </a:solidFill>
                <a:latin typeface="方正兰亭细黑_GBK" charset="-122"/>
                <a:ea typeface="方正兰亭细黑_GBK" charset="-122"/>
                <a:cs typeface="Gotham Bold" charset="0"/>
              </a:rPr>
              <a:t>正文页面示例</a:t>
            </a:r>
            <a:endParaRPr kumimoji="1" lang="en-US" altLang="zh-CN" sz="1000" i="1" dirty="0" smtClean="0">
              <a:solidFill>
                <a:srgbClr val="9E9FA0"/>
              </a:solidFill>
              <a:latin typeface="方正兰亭细黑_GBK" charset="-122"/>
              <a:ea typeface="方正兰亭细黑_GBK" charset="-122"/>
              <a:cs typeface="Gotham Bold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41225" y="360363"/>
            <a:ext cx="1944000" cy="4464050"/>
          </a:xfrm>
          <a:prstGeom prst="rect">
            <a:avLst/>
          </a:prstGeom>
          <a:solidFill>
            <a:srgbClr val="ED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5369716" y="2016125"/>
            <a:ext cx="859158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smtClean="0">
                <a:solidFill>
                  <a:srgbClr val="D2D2D2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图片</a:t>
            </a:r>
            <a:endParaRPr kumimoji="1" lang="en-US" altLang="zh-CN" sz="2600" dirty="0" smtClean="0">
              <a:solidFill>
                <a:srgbClr val="D2D2D2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419022" y="2016125"/>
            <a:ext cx="859158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smtClean="0">
                <a:solidFill>
                  <a:srgbClr val="D2D2D2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图片</a:t>
            </a:r>
            <a:endParaRPr kumimoji="1" lang="en-US" altLang="zh-CN" sz="2600" dirty="0" smtClean="0">
              <a:solidFill>
                <a:srgbClr val="D2D2D2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19186" y="513626"/>
            <a:ext cx="882456" cy="2190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>
              <a:lnSpc>
                <a:spcPts val="1000"/>
              </a:lnSpc>
            </a:pPr>
            <a:r>
              <a:rPr kumimoji="1" lang="en-US" altLang="zh-CN" sz="1000" i="1" dirty="0" smtClean="0">
                <a:solidFill>
                  <a:srgbClr val="9E9FA0"/>
                </a:solidFill>
                <a:latin typeface="Geometria-Italic" panose="020B0503020204090204" charset="0"/>
                <a:ea typeface="+mj-ea"/>
                <a:cs typeface="Geometria-Italic" panose="020B0503020204090204" charset="0"/>
              </a:rPr>
              <a:t>01 / 14</a:t>
            </a:r>
            <a:endParaRPr kumimoji="1" lang="en-US" altLang="zh-CN" sz="1000" i="1" dirty="0" smtClean="0">
              <a:solidFill>
                <a:srgbClr val="9E9FA0"/>
              </a:solidFill>
              <a:latin typeface="Geometria-Italic" panose="020B0503020204090204" charset="0"/>
              <a:ea typeface="+mj-ea"/>
              <a:cs typeface="Geometria-Italic" panose="020B050302020409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89488" y="360362"/>
            <a:ext cx="3995737" cy="1404000"/>
          </a:xfrm>
          <a:prstGeom prst="rect">
            <a:avLst/>
          </a:prstGeom>
          <a:solidFill>
            <a:srgbClr val="ED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13" name="文本框 12"/>
          <p:cNvSpPr txBox="1"/>
          <p:nvPr/>
        </p:nvSpPr>
        <p:spPr>
          <a:xfrm>
            <a:off x="1060201" y="1184231"/>
            <a:ext cx="3367337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dirty="0">
                <a:solidFill>
                  <a:srgbClr val="C10230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正文页面标题</a:t>
            </a:r>
            <a:endParaRPr kumimoji="1" lang="zh-CN" altLang="en-US" sz="2600" dirty="0">
              <a:solidFill>
                <a:srgbClr val="C10230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40606" y="1660323"/>
            <a:ext cx="3475904" cy="2913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200"/>
              </a:lnSpc>
            </a:pP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华东师范大学成立于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1951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10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月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16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日，是以大夏大学（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1924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年）、光华大学（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1925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年）为基础，同时调进圣约翰大学、复旦大学、同济大学和浙江大学等高校的部分系科，在大夏大学原址上创办的。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1972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年与上海师范学院、上海体育学院等院校合并，改名上海师范大学。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1980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年恢复华东师范大学校名。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1996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年被列入“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211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工程”国家重点建设大学行列。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1997-1998</a:t>
            </a:r>
            <a:r>
              <a:rPr lang="zh-CN" altLang="en-US" sz="1400" dirty="0" smtClean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年。</a:t>
            </a:r>
            <a:endParaRPr lang="zh-CN" altLang="en-US" sz="1400" dirty="0">
              <a:solidFill>
                <a:srgbClr val="6C6E70"/>
              </a:solidFill>
              <a:latin typeface="兰亭黑-简 纤黑" charset="-122"/>
              <a:ea typeface="兰亭黑-简 纤黑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60201" y="513626"/>
            <a:ext cx="2185920" cy="220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000"/>
              </a:lnSpc>
            </a:pPr>
            <a:r>
              <a:rPr kumimoji="1" lang="zh-CN" altLang="en-US" sz="1000" i="1" dirty="0">
                <a:solidFill>
                  <a:srgbClr val="9E9FA0"/>
                </a:solidFill>
                <a:latin typeface="方正兰亭细黑_GBK" charset="-122"/>
                <a:ea typeface="方正兰亭细黑_GBK" charset="-122"/>
                <a:cs typeface="Gotham Bold" charset="0"/>
              </a:rPr>
              <a:t>正文页面示例</a:t>
            </a:r>
            <a:endParaRPr kumimoji="1" lang="en-US" altLang="zh-CN" sz="1000" i="1" dirty="0" smtClean="0">
              <a:solidFill>
                <a:srgbClr val="9E9FA0"/>
              </a:solidFill>
              <a:latin typeface="方正兰亭细黑_GBK" charset="-122"/>
              <a:ea typeface="方正兰亭细黑_GBK" charset="-122"/>
              <a:cs typeface="Gotham Bold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357777" y="849483"/>
            <a:ext cx="859158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dirty="0" smtClean="0">
                <a:solidFill>
                  <a:srgbClr val="D2D2D2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图片</a:t>
            </a:r>
            <a:endParaRPr kumimoji="1" lang="en-US" altLang="zh-CN" sz="2600" dirty="0" smtClean="0">
              <a:solidFill>
                <a:srgbClr val="D2D2D2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89488" y="3420413"/>
            <a:ext cx="3995737" cy="1404000"/>
          </a:xfrm>
          <a:prstGeom prst="rect">
            <a:avLst/>
          </a:prstGeom>
          <a:solidFill>
            <a:srgbClr val="ED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14" name="文本框 13"/>
          <p:cNvSpPr txBox="1"/>
          <p:nvPr/>
        </p:nvSpPr>
        <p:spPr>
          <a:xfrm>
            <a:off x="6357777" y="3909534"/>
            <a:ext cx="859158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dirty="0" smtClean="0">
                <a:solidFill>
                  <a:srgbClr val="D2D2D2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图片</a:t>
            </a:r>
            <a:endParaRPr kumimoji="1" lang="en-US" altLang="zh-CN" sz="2600" dirty="0" smtClean="0">
              <a:solidFill>
                <a:srgbClr val="D2D2D2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789488" y="1887246"/>
            <a:ext cx="3995737" cy="1404000"/>
          </a:xfrm>
          <a:prstGeom prst="rect">
            <a:avLst/>
          </a:prstGeom>
          <a:solidFill>
            <a:srgbClr val="ED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16" name="文本框 15"/>
          <p:cNvSpPr txBox="1"/>
          <p:nvPr/>
        </p:nvSpPr>
        <p:spPr>
          <a:xfrm>
            <a:off x="6357777" y="2376367"/>
            <a:ext cx="859158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dirty="0" smtClean="0">
                <a:solidFill>
                  <a:srgbClr val="D2D2D2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图片</a:t>
            </a:r>
            <a:endParaRPr kumimoji="1" lang="en-US" altLang="zh-CN" sz="2600" dirty="0" smtClean="0">
              <a:solidFill>
                <a:srgbClr val="D2D2D2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19186" y="513626"/>
            <a:ext cx="882456" cy="219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000"/>
              </a:lnSpc>
            </a:pPr>
            <a:r>
              <a:rPr kumimoji="1" lang="en-US" altLang="zh-CN" sz="1000" i="1" dirty="0" smtClean="0">
                <a:solidFill>
                  <a:srgbClr val="9E9FA0"/>
                </a:solidFill>
                <a:latin typeface="Geometria-Italic" panose="020B0503020204090204" charset="0"/>
                <a:ea typeface="+mj-ea"/>
                <a:cs typeface="Geometria-Italic" panose="020B0503020204090204" charset="0"/>
              </a:rPr>
              <a:t>01 / 14</a:t>
            </a:r>
            <a:endParaRPr kumimoji="1" lang="en-US" altLang="zh-CN" sz="1000" i="1" dirty="0" smtClean="0">
              <a:solidFill>
                <a:srgbClr val="9E9FA0"/>
              </a:solidFill>
              <a:latin typeface="Geometria-Italic" panose="020B0503020204090204" charset="0"/>
              <a:ea typeface="+mj-ea"/>
              <a:cs typeface="Geometria-Italic" panose="020B050302020409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89488" y="360363"/>
            <a:ext cx="1906587" cy="2124075"/>
          </a:xfrm>
          <a:prstGeom prst="rect">
            <a:avLst/>
          </a:prstGeom>
          <a:solidFill>
            <a:srgbClr val="ED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13" name="文本框 12"/>
          <p:cNvSpPr txBox="1"/>
          <p:nvPr/>
        </p:nvSpPr>
        <p:spPr>
          <a:xfrm>
            <a:off x="1060201" y="1184231"/>
            <a:ext cx="3367337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dirty="0" smtClean="0">
                <a:solidFill>
                  <a:srgbClr val="C10230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正文页面标题</a:t>
            </a:r>
            <a:endParaRPr kumimoji="1" lang="zh-CN" altLang="en-US" sz="2600" dirty="0" smtClean="0">
              <a:solidFill>
                <a:srgbClr val="C10230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40606" y="1660323"/>
            <a:ext cx="3475904" cy="2913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200"/>
              </a:lnSpc>
            </a:pP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华东师范大学成立于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1951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10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月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16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日，是以大夏大学（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1924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年）、光华大学（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1925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年）为基础，同时调进圣约翰大学、复旦大学、同济大学和浙江大学等高校的部分系科，在大夏大学原址上创办的。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1972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年与上海师范学院、上海体育学院等院校合并，改名上海师范大学。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1980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年恢复华东师范大学校名。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1996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年被列入“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211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工程”国家重点建设大学行列。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1997-1998</a:t>
            </a:r>
            <a:r>
              <a:rPr lang="zh-CN" altLang="en-US" sz="1400" dirty="0" smtClean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年。</a:t>
            </a:r>
            <a:endParaRPr lang="zh-CN" altLang="en-US" sz="1400" dirty="0">
              <a:solidFill>
                <a:srgbClr val="6C6E70"/>
              </a:solidFill>
              <a:latin typeface="兰亭黑-简 纤黑" charset="-122"/>
              <a:ea typeface="兰亭黑-简 纤黑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60201" y="513626"/>
            <a:ext cx="2185920" cy="220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000"/>
              </a:lnSpc>
            </a:pPr>
            <a:r>
              <a:rPr kumimoji="1" lang="zh-CN" altLang="en-US" sz="1000" i="1" dirty="0">
                <a:solidFill>
                  <a:srgbClr val="9E9FA0"/>
                </a:solidFill>
                <a:latin typeface="方正兰亭细黑_GBK" charset="-122"/>
                <a:ea typeface="方正兰亭细黑_GBK" charset="-122"/>
                <a:cs typeface="Gotham Bold" charset="0"/>
              </a:rPr>
              <a:t>正文页面示例</a:t>
            </a:r>
            <a:endParaRPr kumimoji="1" lang="en-US" altLang="zh-CN" sz="1000" i="1" dirty="0" smtClean="0">
              <a:solidFill>
                <a:srgbClr val="9E9FA0"/>
              </a:solidFill>
              <a:latin typeface="方正兰亭细黑_GBK" charset="-122"/>
              <a:ea typeface="方正兰亭细黑_GBK" charset="-122"/>
              <a:cs typeface="Gotham Bold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911976" y="360363"/>
            <a:ext cx="1873250" cy="2124075"/>
          </a:xfrm>
          <a:prstGeom prst="rect">
            <a:avLst/>
          </a:prstGeom>
          <a:solidFill>
            <a:srgbClr val="ED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789488" y="2700338"/>
            <a:ext cx="1906587" cy="2124075"/>
          </a:xfrm>
          <a:prstGeom prst="rect">
            <a:avLst/>
          </a:prstGeom>
          <a:solidFill>
            <a:srgbClr val="ED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911976" y="2700338"/>
            <a:ext cx="1873250" cy="2124075"/>
          </a:xfrm>
          <a:prstGeom prst="rect">
            <a:avLst/>
          </a:prstGeom>
          <a:solidFill>
            <a:srgbClr val="ED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12" name="文本框 11"/>
          <p:cNvSpPr txBox="1"/>
          <p:nvPr/>
        </p:nvSpPr>
        <p:spPr>
          <a:xfrm>
            <a:off x="5417890" y="1184231"/>
            <a:ext cx="859158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smtClean="0">
                <a:solidFill>
                  <a:srgbClr val="D2D2D2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图片</a:t>
            </a:r>
            <a:endParaRPr kumimoji="1" lang="en-US" altLang="zh-CN" sz="2600" dirty="0" smtClean="0">
              <a:solidFill>
                <a:srgbClr val="D2D2D2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466696" y="1184231"/>
            <a:ext cx="859158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smtClean="0">
                <a:solidFill>
                  <a:srgbClr val="D2D2D2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图片</a:t>
            </a:r>
            <a:endParaRPr kumimoji="1" lang="en-US" altLang="zh-CN" sz="2600" dirty="0" smtClean="0">
              <a:solidFill>
                <a:srgbClr val="D2D2D2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417890" y="3542421"/>
            <a:ext cx="859158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smtClean="0">
                <a:solidFill>
                  <a:srgbClr val="D2D2D2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图片</a:t>
            </a:r>
            <a:endParaRPr kumimoji="1" lang="en-US" altLang="zh-CN" sz="2600" dirty="0" smtClean="0">
              <a:solidFill>
                <a:srgbClr val="D2D2D2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466696" y="3542421"/>
            <a:ext cx="859158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smtClean="0">
                <a:solidFill>
                  <a:srgbClr val="D2D2D2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图片</a:t>
            </a:r>
            <a:endParaRPr kumimoji="1" lang="en-US" altLang="zh-CN" sz="2600" dirty="0" smtClean="0">
              <a:solidFill>
                <a:srgbClr val="D2D2D2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19186" y="513626"/>
            <a:ext cx="882456" cy="219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000"/>
              </a:lnSpc>
            </a:pPr>
            <a:r>
              <a:rPr kumimoji="1" lang="en-US" altLang="zh-CN" sz="1000" i="1" dirty="0" smtClean="0">
                <a:solidFill>
                  <a:srgbClr val="9E9FA0"/>
                </a:solidFill>
                <a:latin typeface="Geometria-Italic" panose="020B0503020204090204" charset="0"/>
                <a:ea typeface="+mj-ea"/>
                <a:cs typeface="Geometria-Italic" panose="020B0503020204090204" charset="0"/>
              </a:rPr>
              <a:t>01 / 14</a:t>
            </a:r>
            <a:endParaRPr kumimoji="1" lang="en-US" altLang="zh-CN" sz="1000" i="1" dirty="0" smtClean="0">
              <a:solidFill>
                <a:srgbClr val="9E9FA0"/>
              </a:solidFill>
              <a:latin typeface="Geometria-Italic" panose="020B0503020204090204" charset="0"/>
              <a:ea typeface="+mj-ea"/>
              <a:cs typeface="Geometria-Italic" panose="020B050302020409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89488" y="360363"/>
            <a:ext cx="1260000" cy="1440000"/>
          </a:xfrm>
          <a:prstGeom prst="rect">
            <a:avLst/>
          </a:prstGeom>
          <a:solidFill>
            <a:srgbClr val="ED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13" name="文本框 12"/>
          <p:cNvSpPr txBox="1"/>
          <p:nvPr/>
        </p:nvSpPr>
        <p:spPr>
          <a:xfrm>
            <a:off x="1060201" y="1184231"/>
            <a:ext cx="3367337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dirty="0" smtClean="0">
                <a:solidFill>
                  <a:srgbClr val="C10230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正文页面标题</a:t>
            </a:r>
            <a:endParaRPr kumimoji="1" lang="zh-CN" altLang="en-US" sz="2600" dirty="0" smtClean="0">
              <a:solidFill>
                <a:srgbClr val="C10230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40606" y="1660323"/>
            <a:ext cx="3475904" cy="2913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200"/>
              </a:lnSpc>
            </a:pP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华东师范大学成立于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1951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10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月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16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日，是以大夏大学（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1924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年）、光华大学（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1925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年）为基础，同时调进圣约翰大学、复旦大学、同济大学和浙江大学等高校的部分系科，在大夏大学原址上创办的。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1972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年与上海师范学院、上海体育学院等院校合并，改名上海师范大学。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1980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年恢复华东师范大学校名。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1996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年被列入“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211</a:t>
            </a:r>
            <a:r>
              <a:rPr lang="zh-CN" altLang="en-US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工程”国家重点建设大学行列。</a:t>
            </a:r>
            <a:r>
              <a:rPr lang="en-US" altLang="zh-CN" sz="14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1997-1998</a:t>
            </a:r>
            <a:r>
              <a:rPr lang="zh-CN" altLang="en-US" sz="1400" dirty="0" smtClean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年。</a:t>
            </a:r>
            <a:endParaRPr lang="zh-CN" altLang="en-US" sz="1400" dirty="0">
              <a:solidFill>
                <a:srgbClr val="6C6E70"/>
              </a:solidFill>
              <a:latin typeface="兰亭黑-简 纤黑" charset="-122"/>
              <a:ea typeface="兰亭黑-简 纤黑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60201" y="513626"/>
            <a:ext cx="2185920" cy="220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000"/>
              </a:lnSpc>
            </a:pPr>
            <a:r>
              <a:rPr kumimoji="1" lang="zh-CN" altLang="en-US" sz="1000" i="1" dirty="0">
                <a:solidFill>
                  <a:srgbClr val="9E9FA0"/>
                </a:solidFill>
                <a:latin typeface="方正兰亭细黑_GBK" charset="-122"/>
                <a:ea typeface="方正兰亭细黑_GBK" charset="-122"/>
                <a:cs typeface="Gotham Bold" charset="0"/>
              </a:rPr>
              <a:t>正文页面示例</a:t>
            </a:r>
            <a:endParaRPr kumimoji="1" lang="en-US" altLang="zh-CN" sz="1000" i="1" dirty="0" smtClean="0">
              <a:solidFill>
                <a:srgbClr val="9E9FA0"/>
              </a:solidFill>
              <a:latin typeface="方正兰亭细黑_GBK" charset="-122"/>
              <a:ea typeface="方正兰亭细黑_GBK" charset="-122"/>
              <a:cs typeface="Gotham Bold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989909" y="867484"/>
            <a:ext cx="859158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dirty="0" smtClean="0">
                <a:solidFill>
                  <a:srgbClr val="D2D2D2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图片</a:t>
            </a:r>
            <a:endParaRPr kumimoji="1" lang="en-US" altLang="zh-CN" sz="2600" dirty="0" smtClean="0">
              <a:solidFill>
                <a:srgbClr val="D2D2D2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525225" y="360363"/>
            <a:ext cx="1260000" cy="1440000"/>
          </a:xfrm>
          <a:prstGeom prst="rect">
            <a:avLst/>
          </a:prstGeom>
          <a:solidFill>
            <a:srgbClr val="ED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18" name="文本框 17"/>
          <p:cNvSpPr txBox="1"/>
          <p:nvPr/>
        </p:nvSpPr>
        <p:spPr>
          <a:xfrm>
            <a:off x="7725646" y="867484"/>
            <a:ext cx="859158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dirty="0" smtClean="0">
                <a:solidFill>
                  <a:srgbClr val="D2D2D2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图片</a:t>
            </a:r>
            <a:endParaRPr kumimoji="1" lang="en-US" altLang="zh-CN" sz="2600" dirty="0" smtClean="0">
              <a:solidFill>
                <a:srgbClr val="D2D2D2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160534" y="360363"/>
            <a:ext cx="1260000" cy="1440000"/>
          </a:xfrm>
          <a:prstGeom prst="rect">
            <a:avLst/>
          </a:prstGeom>
          <a:solidFill>
            <a:srgbClr val="ED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0" name="文本框 19"/>
          <p:cNvSpPr txBox="1"/>
          <p:nvPr/>
        </p:nvSpPr>
        <p:spPr>
          <a:xfrm>
            <a:off x="6360955" y="867484"/>
            <a:ext cx="859158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dirty="0" smtClean="0">
                <a:solidFill>
                  <a:srgbClr val="D2D2D2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图片</a:t>
            </a:r>
            <a:endParaRPr kumimoji="1" lang="en-US" altLang="zh-CN" sz="2600" dirty="0" smtClean="0">
              <a:solidFill>
                <a:srgbClr val="D2D2D2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789488" y="3384413"/>
            <a:ext cx="1260000" cy="1440000"/>
          </a:xfrm>
          <a:prstGeom prst="rect">
            <a:avLst/>
          </a:prstGeom>
          <a:solidFill>
            <a:srgbClr val="ED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4989909" y="3891534"/>
            <a:ext cx="859158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dirty="0" smtClean="0">
                <a:solidFill>
                  <a:srgbClr val="D2D2D2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图片</a:t>
            </a:r>
            <a:endParaRPr kumimoji="1" lang="en-US" altLang="zh-CN" sz="2600" dirty="0" smtClean="0">
              <a:solidFill>
                <a:srgbClr val="D2D2D2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525225" y="3384413"/>
            <a:ext cx="1260000" cy="1440000"/>
          </a:xfrm>
          <a:prstGeom prst="rect">
            <a:avLst/>
          </a:prstGeom>
          <a:solidFill>
            <a:srgbClr val="ED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4" name="文本框 23"/>
          <p:cNvSpPr txBox="1"/>
          <p:nvPr/>
        </p:nvSpPr>
        <p:spPr>
          <a:xfrm>
            <a:off x="7725646" y="3891534"/>
            <a:ext cx="859158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dirty="0" smtClean="0">
                <a:solidFill>
                  <a:srgbClr val="D2D2D2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图片</a:t>
            </a:r>
            <a:endParaRPr kumimoji="1" lang="en-US" altLang="zh-CN" sz="2600" dirty="0" smtClean="0">
              <a:solidFill>
                <a:srgbClr val="D2D2D2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160534" y="3384413"/>
            <a:ext cx="1260000" cy="1440000"/>
          </a:xfrm>
          <a:prstGeom prst="rect">
            <a:avLst/>
          </a:prstGeom>
          <a:solidFill>
            <a:srgbClr val="ED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6" name="文本框 25"/>
          <p:cNvSpPr txBox="1"/>
          <p:nvPr/>
        </p:nvSpPr>
        <p:spPr>
          <a:xfrm>
            <a:off x="6360955" y="3891534"/>
            <a:ext cx="859158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dirty="0" smtClean="0">
                <a:solidFill>
                  <a:srgbClr val="D2D2D2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图片</a:t>
            </a:r>
            <a:endParaRPr kumimoji="1" lang="en-US" altLang="zh-CN" sz="2600" dirty="0" smtClean="0">
              <a:solidFill>
                <a:srgbClr val="D2D2D2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789488" y="1871872"/>
            <a:ext cx="1260000" cy="1440000"/>
          </a:xfrm>
          <a:prstGeom prst="rect">
            <a:avLst/>
          </a:prstGeom>
          <a:solidFill>
            <a:srgbClr val="ED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8" name="文本框 27"/>
          <p:cNvSpPr txBox="1"/>
          <p:nvPr/>
        </p:nvSpPr>
        <p:spPr>
          <a:xfrm>
            <a:off x="4989909" y="2378993"/>
            <a:ext cx="859158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dirty="0" smtClean="0">
                <a:solidFill>
                  <a:srgbClr val="D2D2D2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图片</a:t>
            </a:r>
            <a:endParaRPr kumimoji="1" lang="en-US" altLang="zh-CN" sz="2600" dirty="0" smtClean="0">
              <a:solidFill>
                <a:srgbClr val="D2D2D2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525225" y="1871872"/>
            <a:ext cx="1260000" cy="1440000"/>
          </a:xfrm>
          <a:prstGeom prst="rect">
            <a:avLst/>
          </a:prstGeom>
          <a:solidFill>
            <a:srgbClr val="ED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30" name="文本框 29"/>
          <p:cNvSpPr txBox="1"/>
          <p:nvPr/>
        </p:nvSpPr>
        <p:spPr>
          <a:xfrm>
            <a:off x="7725646" y="2378993"/>
            <a:ext cx="859158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dirty="0" smtClean="0">
                <a:solidFill>
                  <a:srgbClr val="D2D2D2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图片</a:t>
            </a:r>
            <a:endParaRPr kumimoji="1" lang="en-US" altLang="zh-CN" sz="2600" dirty="0" smtClean="0">
              <a:solidFill>
                <a:srgbClr val="D2D2D2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160534" y="1871872"/>
            <a:ext cx="1260000" cy="1440000"/>
          </a:xfrm>
          <a:prstGeom prst="rect">
            <a:avLst/>
          </a:prstGeom>
          <a:solidFill>
            <a:srgbClr val="ED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32" name="文本框 31"/>
          <p:cNvSpPr txBox="1"/>
          <p:nvPr/>
        </p:nvSpPr>
        <p:spPr>
          <a:xfrm>
            <a:off x="6360955" y="2378993"/>
            <a:ext cx="859158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dirty="0" smtClean="0">
                <a:solidFill>
                  <a:srgbClr val="D2D2D2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图片</a:t>
            </a:r>
            <a:endParaRPr kumimoji="1" lang="en-US" altLang="zh-CN" sz="2600" dirty="0" smtClean="0">
              <a:solidFill>
                <a:srgbClr val="D2D2D2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19186" y="513626"/>
            <a:ext cx="882456" cy="219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000"/>
              </a:lnSpc>
            </a:pPr>
            <a:r>
              <a:rPr kumimoji="1" lang="en-US" altLang="zh-CN" sz="1000" i="1" dirty="0" smtClean="0">
                <a:solidFill>
                  <a:srgbClr val="9E9FA0"/>
                </a:solidFill>
                <a:latin typeface="Geometria-Italic" panose="020B0503020204090204" charset="0"/>
                <a:ea typeface="+mj-ea"/>
                <a:cs typeface="Geometria-Italic" panose="020B0503020204090204" charset="0"/>
              </a:rPr>
              <a:t>01 / 14</a:t>
            </a:r>
            <a:endParaRPr kumimoji="1" lang="en-US" altLang="zh-CN" sz="1000" i="1" dirty="0" smtClean="0">
              <a:solidFill>
                <a:srgbClr val="9E9FA0"/>
              </a:solidFill>
              <a:latin typeface="Geometria-Italic" panose="020B0503020204090204" charset="0"/>
              <a:ea typeface="+mj-ea"/>
              <a:cs typeface="Geometria-Italic" panose="020B050302020409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未标题-101-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1460" cy="518477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263502" y="2412466"/>
            <a:ext cx="53456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200"/>
              </a:lnSpc>
            </a:pPr>
            <a:r>
              <a:rPr lang="en-US" altLang="zh-CN" sz="3200" dirty="0">
                <a:solidFill>
                  <a:schemeClr val="bg1"/>
                </a:solidFill>
                <a:latin typeface="Geometria-Medium" panose="020B0603020204020204" charset="0"/>
              </a:rPr>
              <a:t>Internationally </a:t>
            </a:r>
            <a:endParaRPr lang="en-US" altLang="zh-CN" sz="3200" dirty="0">
              <a:solidFill>
                <a:schemeClr val="bg1"/>
              </a:solidFill>
              <a:latin typeface="Geometria-Medium" panose="020B0603020204020204" charset="0"/>
            </a:endParaRPr>
          </a:p>
          <a:p>
            <a:pPr>
              <a:lnSpc>
                <a:spcPts val="3200"/>
              </a:lnSpc>
            </a:pPr>
            <a:r>
              <a:rPr lang="en-US" altLang="zh-CN" sz="3200" dirty="0">
                <a:solidFill>
                  <a:schemeClr val="bg1"/>
                </a:solidFill>
                <a:latin typeface="Geometria-Medium" panose="020B0603020204020204" charset="0"/>
              </a:rPr>
              <a:t>collaborative higher education</a:t>
            </a:r>
            <a:endParaRPr lang="en-US" altLang="zh-CN" sz="3200" dirty="0">
              <a:solidFill>
                <a:schemeClr val="bg1"/>
              </a:solidFill>
              <a:latin typeface="Geometria-Medium" panose="020B0603020204020204" charset="0"/>
            </a:endParaRPr>
          </a:p>
        </p:txBody>
      </p:sp>
      <p:pic>
        <p:nvPicPr>
          <p:cNvPr id="2" name="图片 1" descr="未标题-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444" y="936625"/>
            <a:ext cx="1440000" cy="701749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2294255" y="3873500"/>
            <a:ext cx="2440305" cy="489585"/>
            <a:chOff x="3565" y="6046"/>
            <a:chExt cx="3843" cy="771"/>
          </a:xfrm>
        </p:grpSpPr>
        <p:sp>
          <p:nvSpPr>
            <p:cNvPr id="14" name="文本框 13"/>
            <p:cNvSpPr txBox="1"/>
            <p:nvPr/>
          </p:nvSpPr>
          <p:spPr>
            <a:xfrm>
              <a:off x="3565" y="6270"/>
              <a:ext cx="3130" cy="5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kumimoji="1" lang="en-US" altLang="zh-CN" sz="800" dirty="0">
                  <a:solidFill>
                    <a:schemeClr val="bg1"/>
                  </a:solidFill>
                  <a:latin typeface="Gotham Rounded Book" charset="0"/>
                  <a:ea typeface="Gotham Rounded Book" charset="0"/>
                  <a:cs typeface="Gotham Rounded Book" charset="0"/>
                </a:rPr>
                <a:t>70TH ANNIVERSARY-EAST CHINA </a:t>
              </a:r>
              <a:endParaRPr kumimoji="1" lang="en-US" altLang="zh-CN" sz="800" dirty="0">
                <a:solidFill>
                  <a:schemeClr val="bg1"/>
                </a:solidFill>
                <a:latin typeface="Gotham Rounded Book" charset="0"/>
                <a:ea typeface="Gotham Rounded Book" charset="0"/>
                <a:cs typeface="Gotham Rounded Book" charset="0"/>
              </a:endParaRPr>
            </a:p>
            <a:p>
              <a:pPr algn="l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kumimoji="1" lang="en-US" altLang="zh-CN" sz="800" dirty="0">
                  <a:solidFill>
                    <a:schemeClr val="bg1"/>
                  </a:solidFill>
                  <a:latin typeface="Gotham Rounded Book" charset="0"/>
                  <a:ea typeface="Gotham Rounded Book" charset="0"/>
                  <a:cs typeface="Gotham Rounded Book" charset="0"/>
                </a:rPr>
                <a:t>NORMAL UNIVERSITY, 1951-2021</a:t>
              </a:r>
              <a:endParaRPr kumimoji="1" lang="en-US" altLang="zh-CN" sz="800" dirty="0">
                <a:solidFill>
                  <a:schemeClr val="bg1"/>
                </a:solidFill>
                <a:latin typeface="Gotham Rounded Book" charset="0"/>
                <a:ea typeface="Gotham Rounded Book" charset="0"/>
                <a:cs typeface="Gotham Rounded Book" charset="0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565" y="6046"/>
              <a:ext cx="3843" cy="3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850">
                  <a:solidFill>
                    <a:schemeClr val="bg1"/>
                  </a:solidFill>
                  <a:latin typeface="方正兰亭黑_GBK" panose="02000000000000000000" charset="-122"/>
                  <a:ea typeface="方正兰亭黑_GBK" panose="02000000000000000000" charset="-122"/>
                  <a:cs typeface="方正兰亭黑_GBK" panose="02000000000000000000" charset="-122"/>
                </a:rPr>
                <a:t>华东师范大学建校70周年校庆</a:t>
              </a:r>
              <a:endParaRPr lang="zh-CN" altLang="en-US" sz="85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58775" y="360364"/>
            <a:ext cx="8426451" cy="4464050"/>
          </a:xfrm>
          <a:prstGeom prst="rect">
            <a:avLst/>
          </a:prstGeom>
          <a:solidFill>
            <a:srgbClr val="ED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1060201" y="1184231"/>
            <a:ext cx="3367337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dirty="0" smtClean="0">
                <a:solidFill>
                  <a:srgbClr val="D2D2D2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全屏图片</a:t>
            </a:r>
            <a:endParaRPr kumimoji="1" lang="en-US" altLang="zh-CN" sz="2600" dirty="0" smtClean="0">
              <a:solidFill>
                <a:srgbClr val="D2D2D2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-1"/>
            <a:ext cx="9143999" cy="5184775"/>
          </a:xfrm>
          <a:prstGeom prst="rect">
            <a:avLst/>
          </a:prstGeom>
          <a:solidFill>
            <a:srgbClr val="ED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1060201" y="1184231"/>
            <a:ext cx="3367337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dirty="0">
                <a:solidFill>
                  <a:srgbClr val="D2D2D2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全屏图片</a:t>
            </a:r>
            <a:endParaRPr kumimoji="1" lang="en-US" altLang="zh-CN" sz="2600" dirty="0">
              <a:solidFill>
                <a:srgbClr val="D2D2D2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表 7"/>
          <p:cNvGraphicFramePr/>
          <p:nvPr/>
        </p:nvGraphicFramePr>
        <p:xfrm>
          <a:off x="5404406" y="1611184"/>
          <a:ext cx="2887707" cy="22680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1049860" y="1941611"/>
            <a:ext cx="198209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华东师范大学成立于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1951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10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月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16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日，是以大夏大学（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1924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年）、光华大学（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1925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年）为基础，同时调进圣约翰大学、复旦大学、同济大学和浙江大学等高校的部分系科。</a:t>
            </a:r>
            <a:endParaRPr lang="zh-CN" altLang="en-US" sz="1000" dirty="0">
              <a:solidFill>
                <a:srgbClr val="6C6E70"/>
              </a:solidFill>
              <a:latin typeface="兰亭黑-简 纤黑" charset="-122"/>
              <a:ea typeface="兰亭黑-简 纤黑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49860" y="1708996"/>
            <a:ext cx="120257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系列</a:t>
            </a:r>
            <a:r>
              <a:rPr lang="en-US" altLang="zh-CN" sz="1200" dirty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1</a:t>
            </a:r>
            <a:r>
              <a:rPr lang="zh-CN" altLang="en-US" sz="1200" dirty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内容介绍</a:t>
            </a:r>
            <a:endParaRPr lang="zh-CN" altLang="en-US" sz="1200" dirty="0">
              <a:latin typeface="兰亭黑-简 中黑" charset="-122"/>
              <a:ea typeface="兰亭黑-简 中黑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60201" y="513626"/>
            <a:ext cx="2185920" cy="220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000"/>
              </a:lnSpc>
            </a:pPr>
            <a:r>
              <a:rPr kumimoji="1" lang="zh-CN" altLang="en-US" sz="1000" i="1" dirty="0" smtClean="0">
                <a:solidFill>
                  <a:srgbClr val="9E9FA0"/>
                </a:solidFill>
                <a:latin typeface="方正兰亭细黑_GBK" charset="-122"/>
                <a:ea typeface="方正兰亭细黑_GBK" charset="-122"/>
                <a:cs typeface="Gotham Bold" charset="0"/>
              </a:rPr>
              <a:t>柱状图示例</a:t>
            </a:r>
            <a:endParaRPr kumimoji="1" lang="en-US" altLang="zh-CN" sz="1000" i="1" dirty="0">
              <a:solidFill>
                <a:srgbClr val="9E9FA0"/>
              </a:solidFill>
              <a:latin typeface="方正兰亭细黑_GBK" charset="-122"/>
              <a:ea typeface="方正兰亭细黑_GBK" charset="-122"/>
              <a:cs typeface="Gotham Bold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060201" y="1184231"/>
            <a:ext cx="3367337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dirty="0" smtClean="0">
                <a:solidFill>
                  <a:srgbClr val="C10230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柱状图示例</a:t>
            </a:r>
            <a:endParaRPr kumimoji="1" lang="zh-CN" altLang="en-US" sz="2600" dirty="0" smtClean="0">
              <a:solidFill>
                <a:srgbClr val="C10230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217038" y="1941611"/>
            <a:ext cx="198209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en-US" altLang="zh-CN" sz="100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1972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年与上海师范学院、上海体育学院等院校合并，改名上海师范大学。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1980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年恢复华东师范大学校名。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1996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年被列入“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211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工程”国家重点建设大学行列。</a:t>
            </a:r>
            <a:endParaRPr lang="zh-CN" altLang="en-US" sz="1000" dirty="0">
              <a:solidFill>
                <a:srgbClr val="6C6E70"/>
              </a:solidFill>
              <a:latin typeface="兰亭黑-简 纤黑" charset="-122"/>
              <a:ea typeface="兰亭黑-简 纤黑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217038" y="1708996"/>
            <a:ext cx="120257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系列</a:t>
            </a:r>
            <a:r>
              <a:rPr lang="en-US" altLang="zh-CN" sz="1200" dirty="0" smtClean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2</a:t>
            </a:r>
            <a:r>
              <a:rPr lang="zh-CN" altLang="en-US" sz="1200" dirty="0" smtClean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内容</a:t>
            </a:r>
            <a:r>
              <a:rPr lang="zh-CN" altLang="en-US" sz="1200" dirty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介绍</a:t>
            </a:r>
            <a:endParaRPr lang="zh-CN" altLang="en-US" sz="1200" dirty="0">
              <a:latin typeface="兰亭黑-简 中黑" charset="-122"/>
              <a:ea typeface="兰亭黑-简 中黑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049860" y="3373790"/>
            <a:ext cx="198209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截至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2018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3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月，学校有闵行、中山北路两个校区，校园占地总面积约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207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公顷；设有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3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个学部，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29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个全日制学院，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4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个书院，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7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个实体研究院，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个管理型学院，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个国家重点实验室。</a:t>
            </a:r>
            <a:endParaRPr lang="zh-CN" altLang="en-US" sz="1000" dirty="0">
              <a:solidFill>
                <a:srgbClr val="6C6E70"/>
              </a:solidFill>
              <a:latin typeface="兰亭黑-简 纤黑" charset="-122"/>
              <a:ea typeface="兰亭黑-简 纤黑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049860" y="3141175"/>
            <a:ext cx="120257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系列</a:t>
            </a:r>
            <a:r>
              <a:rPr lang="en-US" altLang="zh-CN" sz="1200" dirty="0" smtClean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3</a:t>
            </a:r>
            <a:r>
              <a:rPr lang="zh-CN" altLang="en-US" sz="1200" dirty="0" smtClean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内容</a:t>
            </a:r>
            <a:r>
              <a:rPr lang="zh-CN" altLang="en-US" sz="1200" dirty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介绍</a:t>
            </a:r>
            <a:endParaRPr lang="zh-CN" altLang="en-US" sz="1200" dirty="0">
              <a:latin typeface="兰亭黑-简 中黑" charset="-122"/>
              <a:ea typeface="兰亭黑-简 中黑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217038" y="3373790"/>
            <a:ext cx="198209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在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ESI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统计的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22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个学科中，华东师范大学的化学、物理学、材料科学、环境科学与生态学、地球科学等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11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个学科进入全球前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1%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，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ESI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排名中国内地高校第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33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位（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1%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学科数并列第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位）。 </a:t>
            </a:r>
            <a:endParaRPr lang="zh-CN" altLang="en-US" sz="1000" dirty="0">
              <a:solidFill>
                <a:srgbClr val="6C6E70"/>
              </a:solidFill>
              <a:latin typeface="兰亭黑-简 纤黑" charset="-122"/>
              <a:ea typeface="兰亭黑-简 纤黑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217038" y="3141175"/>
            <a:ext cx="120257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smtClean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系列</a:t>
            </a:r>
            <a:r>
              <a:rPr lang="en-US" altLang="zh-CN" sz="1200" dirty="0" smtClean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4</a:t>
            </a:r>
            <a:r>
              <a:rPr lang="zh-CN" altLang="en-US" sz="1200" dirty="0" smtClean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内容</a:t>
            </a:r>
            <a:r>
              <a:rPr lang="zh-CN" altLang="en-US" sz="1200" dirty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介绍</a:t>
            </a:r>
            <a:endParaRPr lang="zh-CN" altLang="en-US" sz="1200" dirty="0">
              <a:latin typeface="兰亭黑-简 中黑" charset="-122"/>
              <a:ea typeface="兰亭黑-简 中黑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270595" y="513626"/>
            <a:ext cx="882456" cy="2190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>
              <a:lnSpc>
                <a:spcPts val="1000"/>
              </a:lnSpc>
            </a:pPr>
            <a:r>
              <a:rPr kumimoji="1" lang="en-US" altLang="zh-CN" sz="1000" i="1" dirty="0" smtClean="0">
                <a:solidFill>
                  <a:srgbClr val="9E9FA0"/>
                </a:solidFill>
                <a:latin typeface="Geometria-Italic" panose="020B0503020204090204" charset="0"/>
                <a:ea typeface="+mj-ea"/>
                <a:cs typeface="Geometria-Italic" panose="020B0503020204090204" charset="0"/>
              </a:rPr>
              <a:t>01 / 14</a:t>
            </a:r>
            <a:endParaRPr kumimoji="1" lang="en-US" altLang="zh-CN" sz="1000" i="1" dirty="0" smtClean="0">
              <a:solidFill>
                <a:srgbClr val="9E9FA0"/>
              </a:solidFill>
              <a:latin typeface="Geometria-Italic" panose="020B0503020204090204" charset="0"/>
              <a:ea typeface="+mj-ea"/>
              <a:cs typeface="Geometria-Italic" panose="020B050302020409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表 2"/>
          <p:cNvGraphicFramePr/>
          <p:nvPr/>
        </p:nvGraphicFramePr>
        <p:xfrm>
          <a:off x="3262115" y="1614967"/>
          <a:ext cx="2628000" cy="24989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4" name="文本框 13"/>
          <p:cNvSpPr txBox="1"/>
          <p:nvPr/>
        </p:nvSpPr>
        <p:spPr>
          <a:xfrm>
            <a:off x="1049860" y="1941611"/>
            <a:ext cx="198209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华东师范大学成立于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1951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10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月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16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日，是以大夏大学（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1924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年）、光华大学（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1925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年）为基础，同时调进圣约翰大学、复旦大学、同济大学和浙江大学等高校的部分系科。</a:t>
            </a:r>
            <a:endParaRPr lang="zh-CN" altLang="en-US" sz="1000" dirty="0">
              <a:solidFill>
                <a:srgbClr val="6C6E70"/>
              </a:solidFill>
              <a:latin typeface="兰亭黑-简 纤黑" charset="-122"/>
              <a:ea typeface="兰亭黑-简 纤黑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049860" y="1708996"/>
            <a:ext cx="120257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系列</a:t>
            </a:r>
            <a:r>
              <a:rPr lang="en-US" altLang="zh-CN" sz="1200" dirty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1</a:t>
            </a:r>
            <a:r>
              <a:rPr lang="zh-CN" altLang="en-US" sz="1200" dirty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内容介绍</a:t>
            </a:r>
            <a:endParaRPr lang="zh-CN" altLang="en-US" sz="1200" dirty="0">
              <a:latin typeface="兰亭黑-简 中黑" charset="-122"/>
              <a:ea typeface="兰亭黑-简 中黑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204089" y="1941611"/>
            <a:ext cx="198209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en-US" altLang="zh-CN" sz="100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1972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年与上海师范学院、上海体育学院等院校合并，改名上海师范大学。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1980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年恢复华东师范大学校名。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1996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年被列入“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211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工程”国家重点建设大学行列。</a:t>
            </a:r>
            <a:endParaRPr lang="zh-CN" altLang="en-US" sz="1000" dirty="0">
              <a:solidFill>
                <a:srgbClr val="6C6E70"/>
              </a:solidFill>
              <a:latin typeface="兰亭黑-简 纤黑" charset="-122"/>
              <a:ea typeface="兰亭黑-简 纤黑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204089" y="1708996"/>
            <a:ext cx="120257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系列</a:t>
            </a:r>
            <a:r>
              <a:rPr lang="en-US" altLang="zh-CN" sz="1200" dirty="0" smtClean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2</a:t>
            </a:r>
            <a:r>
              <a:rPr lang="zh-CN" altLang="en-US" sz="1200" dirty="0" smtClean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内容</a:t>
            </a:r>
            <a:r>
              <a:rPr lang="zh-CN" altLang="en-US" sz="1200" dirty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介绍</a:t>
            </a:r>
            <a:endParaRPr lang="zh-CN" altLang="en-US" sz="1200" dirty="0">
              <a:latin typeface="兰亭黑-简 中黑" charset="-122"/>
              <a:ea typeface="兰亭黑-简 中黑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049860" y="3373790"/>
            <a:ext cx="198209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截至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2018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3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月，学校有闵行、中山北路两个校区，校园占地总面积约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207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公顷；设有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3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个学部，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29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个全日制学院，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4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个书院，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7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个实体研究院，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个管理型学院，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个国家重点实验室。</a:t>
            </a:r>
            <a:endParaRPr lang="zh-CN" altLang="en-US" sz="1000" dirty="0">
              <a:solidFill>
                <a:srgbClr val="6C6E70"/>
              </a:solidFill>
              <a:latin typeface="兰亭黑-简 纤黑" charset="-122"/>
              <a:ea typeface="兰亭黑-简 纤黑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049860" y="3141175"/>
            <a:ext cx="120257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系列</a:t>
            </a:r>
            <a:r>
              <a:rPr lang="en-US" altLang="zh-CN" sz="1200" dirty="0" smtClean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3</a:t>
            </a:r>
            <a:r>
              <a:rPr lang="zh-CN" altLang="en-US" sz="1200" dirty="0" smtClean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内容</a:t>
            </a:r>
            <a:r>
              <a:rPr lang="zh-CN" altLang="en-US" sz="1200" dirty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介绍</a:t>
            </a:r>
            <a:endParaRPr lang="zh-CN" altLang="en-US" sz="1200" dirty="0">
              <a:latin typeface="兰亭黑-简 中黑" charset="-122"/>
              <a:ea typeface="兰亭黑-简 中黑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204089" y="3373790"/>
            <a:ext cx="198209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在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ESI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统计的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22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个学科中，华东师范大学的化学、物理学、材料科学、环境科学与生态学、地球科学等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11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个学科进入全球前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1%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，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ESI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排名中国内地高校第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33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位（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1%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学科数并列第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位）。 </a:t>
            </a:r>
            <a:endParaRPr lang="zh-CN" altLang="en-US" sz="1000" dirty="0">
              <a:solidFill>
                <a:srgbClr val="6C6E70"/>
              </a:solidFill>
              <a:latin typeface="兰亭黑-简 纤黑" charset="-122"/>
              <a:ea typeface="兰亭黑-简 纤黑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204089" y="3141175"/>
            <a:ext cx="120257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系列</a:t>
            </a:r>
            <a:r>
              <a:rPr lang="en-US" altLang="zh-CN" sz="1200" dirty="0" smtClean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4</a:t>
            </a:r>
            <a:r>
              <a:rPr lang="zh-CN" altLang="en-US" sz="1200" dirty="0" smtClean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内容</a:t>
            </a:r>
            <a:r>
              <a:rPr lang="zh-CN" altLang="en-US" sz="1200" dirty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介绍</a:t>
            </a:r>
            <a:endParaRPr lang="zh-CN" altLang="en-US" sz="1200" dirty="0">
              <a:latin typeface="兰亭黑-简 中黑" charset="-122"/>
              <a:ea typeface="兰亭黑-简 中黑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060201" y="1184231"/>
            <a:ext cx="3491173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dirty="0" smtClean="0">
                <a:solidFill>
                  <a:srgbClr val="C10230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饼状图示例</a:t>
            </a:r>
            <a:endParaRPr kumimoji="1" lang="zh-CN" altLang="en-US" sz="2600" dirty="0" smtClean="0">
              <a:solidFill>
                <a:srgbClr val="C10230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060201" y="513626"/>
            <a:ext cx="2185920" cy="220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000"/>
              </a:lnSpc>
            </a:pPr>
            <a:r>
              <a:rPr kumimoji="1" lang="zh-CN" altLang="en-US" sz="1000" i="1" dirty="0" smtClean="0">
                <a:solidFill>
                  <a:srgbClr val="9E9FA0"/>
                </a:solidFill>
                <a:latin typeface="方正兰亭细黑_GBK" charset="-122"/>
                <a:ea typeface="方正兰亭细黑_GBK" charset="-122"/>
                <a:cs typeface="Gotham Bold" charset="0"/>
              </a:rPr>
              <a:t>饼状图示例</a:t>
            </a:r>
            <a:endParaRPr kumimoji="1" lang="en-US" altLang="zh-CN" sz="1000" i="1" dirty="0">
              <a:solidFill>
                <a:srgbClr val="9E9FA0"/>
              </a:solidFill>
              <a:latin typeface="方正兰亭细黑_GBK" charset="-122"/>
              <a:ea typeface="方正兰亭细黑_GBK" charset="-122"/>
              <a:cs typeface="Gotham Bold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270595" y="513626"/>
            <a:ext cx="882456" cy="2190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>
              <a:lnSpc>
                <a:spcPts val="1000"/>
              </a:lnSpc>
            </a:pPr>
            <a:r>
              <a:rPr kumimoji="1" lang="en-US" altLang="zh-CN" sz="1000" i="1" dirty="0" smtClean="0">
                <a:solidFill>
                  <a:srgbClr val="9E9FA0"/>
                </a:solidFill>
                <a:latin typeface="Geometria-Italic" panose="020B0503020204090204" charset="0"/>
                <a:ea typeface="+mj-ea"/>
                <a:cs typeface="Geometria-Italic" panose="020B0503020204090204" charset="0"/>
              </a:rPr>
              <a:t>01 / 14</a:t>
            </a:r>
            <a:endParaRPr kumimoji="1" lang="en-US" altLang="zh-CN" sz="1000" i="1" dirty="0" smtClean="0">
              <a:solidFill>
                <a:srgbClr val="9E9FA0"/>
              </a:solidFill>
              <a:latin typeface="Geometria-Italic" panose="020B0503020204090204" charset="0"/>
              <a:ea typeface="+mj-ea"/>
              <a:cs typeface="Geometria-Italic" panose="020B050302020409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图表 14"/>
          <p:cNvGraphicFramePr/>
          <p:nvPr/>
        </p:nvGraphicFramePr>
        <p:xfrm>
          <a:off x="5438274" y="1670214"/>
          <a:ext cx="2832577" cy="21936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4" name="文本框 13"/>
          <p:cNvSpPr txBox="1"/>
          <p:nvPr/>
        </p:nvSpPr>
        <p:spPr>
          <a:xfrm>
            <a:off x="1049860" y="1941611"/>
            <a:ext cx="198209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华东师范大学成立于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1951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10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月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16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日，是以大夏大学（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1924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年）、光华大学（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1925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年）为基础，同时调进圣约翰大学、复旦大学、同济大学和浙江大学等高校的部分系科。</a:t>
            </a:r>
            <a:endParaRPr lang="zh-CN" altLang="en-US" sz="1000" dirty="0">
              <a:solidFill>
                <a:srgbClr val="6C6E70"/>
              </a:solidFill>
              <a:latin typeface="兰亭黑-简 纤黑" charset="-122"/>
              <a:ea typeface="兰亭黑-简 纤黑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049860" y="1708996"/>
            <a:ext cx="120257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系列</a:t>
            </a:r>
            <a:r>
              <a:rPr lang="en-US" altLang="zh-CN" sz="1200" dirty="0" smtClean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1</a:t>
            </a:r>
            <a:r>
              <a:rPr lang="zh-CN" altLang="en-US" sz="1200" dirty="0" smtClean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内容</a:t>
            </a:r>
            <a:r>
              <a:rPr lang="zh-CN" altLang="en-US" sz="1200" dirty="0" smtClean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介绍</a:t>
            </a:r>
            <a:endParaRPr lang="zh-CN" altLang="en-US" sz="1200" dirty="0">
              <a:latin typeface="兰亭黑-简 中黑" charset="-122"/>
              <a:ea typeface="兰亭黑-简 中黑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060201" y="1184231"/>
            <a:ext cx="3367337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dirty="0" smtClean="0">
                <a:solidFill>
                  <a:srgbClr val="C10230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折线图示例</a:t>
            </a:r>
            <a:endParaRPr kumimoji="1" lang="zh-CN" altLang="en-US" sz="2600" dirty="0" smtClean="0">
              <a:solidFill>
                <a:srgbClr val="C10230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217038" y="1941611"/>
            <a:ext cx="198209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en-US" altLang="zh-CN" sz="100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1972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年与上海师范学院、上海体育学院等院校合并，改名上海师范大学。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1980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年恢复华东师范大学校名。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1996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年被列入“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211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工程”国家重点建设大学行列。</a:t>
            </a:r>
            <a:endParaRPr lang="zh-CN" altLang="en-US" sz="1000" dirty="0">
              <a:solidFill>
                <a:srgbClr val="6C6E70"/>
              </a:solidFill>
              <a:latin typeface="兰亭黑-简 纤黑" charset="-122"/>
              <a:ea typeface="兰亭黑-简 纤黑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217038" y="1708996"/>
            <a:ext cx="120257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系列</a:t>
            </a:r>
            <a:r>
              <a:rPr lang="en-US" altLang="zh-CN" sz="1200" dirty="0" smtClean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2</a:t>
            </a:r>
            <a:r>
              <a:rPr lang="zh-CN" altLang="en-US" sz="1200" dirty="0" smtClean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内容</a:t>
            </a:r>
            <a:r>
              <a:rPr lang="zh-CN" altLang="en-US" sz="1200" dirty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介绍</a:t>
            </a:r>
            <a:endParaRPr lang="zh-CN" altLang="en-US" sz="1200" dirty="0">
              <a:latin typeface="兰亭黑-简 中黑" charset="-122"/>
              <a:ea typeface="兰亭黑-简 中黑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049860" y="3373790"/>
            <a:ext cx="198209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截至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2018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年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3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月，学校有闵行、中山北路两个校区，校园占地总面积约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207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公顷；设有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3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个学部，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29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个全日制学院，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4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个书院，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7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个实体研究院，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个管理型学院，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个国家重点实验室。</a:t>
            </a:r>
            <a:endParaRPr lang="zh-CN" altLang="en-US" sz="1000" dirty="0">
              <a:solidFill>
                <a:srgbClr val="6C6E70"/>
              </a:solidFill>
              <a:latin typeface="兰亭黑-简 纤黑" charset="-122"/>
              <a:ea typeface="兰亭黑-简 纤黑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049860" y="3141175"/>
            <a:ext cx="120257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系列</a:t>
            </a:r>
            <a:r>
              <a:rPr lang="en-US" altLang="zh-CN" sz="1200" dirty="0" smtClean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3</a:t>
            </a:r>
            <a:r>
              <a:rPr lang="zh-CN" altLang="en-US" sz="1200" dirty="0" smtClean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内容</a:t>
            </a:r>
            <a:r>
              <a:rPr lang="zh-CN" altLang="en-US" sz="1200" dirty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介绍</a:t>
            </a:r>
            <a:endParaRPr lang="zh-CN" altLang="en-US" sz="1200" dirty="0">
              <a:latin typeface="兰亭黑-简 中黑" charset="-122"/>
              <a:ea typeface="兰亭黑-简 中黑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217038" y="3373790"/>
            <a:ext cx="198209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在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ESI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统计的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22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个学科中，华东师范大学的化学、物理学、材料科学、环境科学与生态学、地球科学等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11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个学科进入全球前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1%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，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ESI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排名中国内地高校第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33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位（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1%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学科数并列第</a:t>
            </a:r>
            <a:r>
              <a:rPr lang="en-US" altLang="zh-CN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19</a:t>
            </a:r>
            <a:r>
              <a:rPr lang="zh-CN" altLang="en-US" sz="1000" dirty="0">
                <a:solidFill>
                  <a:srgbClr val="6C6E70"/>
                </a:solidFill>
                <a:latin typeface="兰亭黑-简 纤黑" charset="-122"/>
                <a:ea typeface="兰亭黑-简 纤黑" charset="-122"/>
              </a:rPr>
              <a:t>位）。 </a:t>
            </a:r>
            <a:endParaRPr lang="zh-CN" altLang="en-US" sz="1000" dirty="0">
              <a:solidFill>
                <a:srgbClr val="6C6E70"/>
              </a:solidFill>
              <a:latin typeface="兰亭黑-简 纤黑" charset="-122"/>
              <a:ea typeface="兰亭黑-简 纤黑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217038" y="3141175"/>
            <a:ext cx="120257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系列</a:t>
            </a:r>
            <a:r>
              <a:rPr lang="en-US" altLang="zh-CN" sz="1200" dirty="0" smtClean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4</a:t>
            </a:r>
            <a:r>
              <a:rPr lang="zh-CN" altLang="en-US" sz="1200" dirty="0" smtClean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内容</a:t>
            </a:r>
            <a:r>
              <a:rPr lang="zh-CN" altLang="en-US" sz="1200" dirty="0">
                <a:solidFill>
                  <a:srgbClr val="555759"/>
                </a:solidFill>
                <a:latin typeface="兰亭黑-简 中黑" charset="-122"/>
                <a:ea typeface="兰亭黑-简 中黑" charset="-122"/>
              </a:rPr>
              <a:t>介绍</a:t>
            </a:r>
            <a:endParaRPr lang="zh-CN" altLang="en-US" sz="1200" dirty="0">
              <a:latin typeface="兰亭黑-简 中黑" charset="-122"/>
              <a:ea typeface="兰亭黑-简 中黑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060201" y="513626"/>
            <a:ext cx="2185920" cy="220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000"/>
              </a:lnSpc>
            </a:pPr>
            <a:r>
              <a:rPr kumimoji="1" lang="zh-CN" altLang="en-US" sz="1000" i="1" dirty="0" smtClean="0">
                <a:solidFill>
                  <a:srgbClr val="9E9FA0"/>
                </a:solidFill>
                <a:latin typeface="方正兰亭细黑_GBK" charset="-122"/>
                <a:ea typeface="方正兰亭细黑_GBK" charset="-122"/>
                <a:cs typeface="Gotham Bold" charset="0"/>
              </a:rPr>
              <a:t>折线图示例</a:t>
            </a:r>
            <a:endParaRPr kumimoji="1" lang="en-US" altLang="zh-CN" sz="1000" i="1" dirty="0" smtClean="0">
              <a:solidFill>
                <a:srgbClr val="9E9FA0"/>
              </a:solidFill>
              <a:latin typeface="方正兰亭细黑_GBK" charset="-122"/>
              <a:ea typeface="方正兰亭细黑_GBK" charset="-122"/>
              <a:cs typeface="Gotham Bold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270595" y="513626"/>
            <a:ext cx="882456" cy="2190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>
              <a:lnSpc>
                <a:spcPts val="1000"/>
              </a:lnSpc>
            </a:pPr>
            <a:r>
              <a:rPr kumimoji="1" lang="en-US" altLang="zh-CN" sz="1000" i="1" dirty="0" smtClean="0">
                <a:solidFill>
                  <a:srgbClr val="9E9FA0"/>
                </a:solidFill>
                <a:latin typeface="Geometria-Italic" panose="020B0503020204090204" charset="0"/>
                <a:ea typeface="+mj-ea"/>
                <a:cs typeface="Geometria-Italic" panose="020B0503020204090204" charset="0"/>
              </a:rPr>
              <a:t>01 / 14</a:t>
            </a:r>
            <a:endParaRPr kumimoji="1" lang="en-US" altLang="zh-CN" sz="1000" i="1" dirty="0" smtClean="0">
              <a:solidFill>
                <a:srgbClr val="9E9FA0"/>
              </a:solidFill>
              <a:latin typeface="Geometria-Italic" panose="020B0503020204090204" charset="0"/>
              <a:ea typeface="+mj-ea"/>
              <a:cs typeface="Geometria-Italic" panose="020B050302020409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116013" y="1763715"/>
          <a:ext cx="6985000" cy="2700330"/>
        </p:xfrm>
        <a:graphic>
          <a:graphicData uri="http://schemas.openxmlformats.org/drawingml/2006/table">
            <a:tbl>
              <a:tblPr>
                <a:tableStyleId>{5A111915-BE36-4E01-A7E5-04B1672EAD32}</a:tableStyleId>
              </a:tblPr>
              <a:tblGrid>
                <a:gridCol w="1088188"/>
                <a:gridCol w="880914"/>
                <a:gridCol w="2710668"/>
                <a:gridCol w="522515"/>
                <a:gridCol w="522514"/>
                <a:gridCol w="522514"/>
                <a:gridCol w="737687"/>
              </a:tblGrid>
              <a:tr h="39131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baseline="0" smtClean="0">
                          <a:solidFill>
                            <a:schemeClr val="bg1"/>
                          </a:solidFill>
                          <a:effectLst/>
                          <a:latin typeface="兰亭黑-简 中黑" charset="-122"/>
                          <a:ea typeface="兰亭黑-简 中黑" charset="-122"/>
                        </a:rPr>
                        <a:t>讲座时间</a:t>
                      </a:r>
                      <a:endParaRPr lang="zh-CN" altLang="en-US" sz="1000" b="1" i="0" u="none" strike="noStrike" baseline="0" dirty="0">
                        <a:solidFill>
                          <a:schemeClr val="bg1"/>
                        </a:solidFill>
                        <a:effectLst/>
                        <a:latin typeface="兰亭黑-简 中黑" charset="-122"/>
                        <a:ea typeface="兰亭黑-简 中黑" charset="-122"/>
                      </a:endParaRPr>
                    </a:p>
                  </a:txBody>
                  <a:tcPr marL="8176" marR="8176" marT="8175" marB="0" anchor="ctr">
                    <a:lnL w="6350" cap="flat" cmpd="sng" algn="ctr">
                      <a:noFill/>
                      <a:prstDash val="solid"/>
                      <a:miter lim="800000"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5868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baseline="0" smtClean="0">
                          <a:solidFill>
                            <a:schemeClr val="bg1"/>
                          </a:solidFill>
                          <a:effectLst/>
                          <a:latin typeface="兰亭黑-简 中黑" charset="-122"/>
                          <a:ea typeface="兰亭黑-简 中黑" charset="-122"/>
                        </a:rPr>
                        <a:t>主讲人</a:t>
                      </a:r>
                      <a:endParaRPr lang="zh-CN" altLang="en-US" sz="1000" b="1" i="0" u="none" strike="noStrike" baseline="0" dirty="0">
                        <a:solidFill>
                          <a:schemeClr val="bg1"/>
                        </a:solidFill>
                        <a:effectLst/>
                        <a:latin typeface="兰亭黑-简 中黑" charset="-122"/>
                        <a:ea typeface="兰亭黑-简 中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5868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baseline="0" smtClean="0">
                          <a:solidFill>
                            <a:schemeClr val="bg1"/>
                          </a:solidFill>
                          <a:effectLst/>
                          <a:latin typeface="兰亭黑-简 中黑" charset="-122"/>
                          <a:ea typeface="兰亭黑-简 中黑" charset="-122"/>
                        </a:rPr>
                        <a:t>讲座主题</a:t>
                      </a:r>
                      <a:endParaRPr lang="zh-CN" altLang="en-US" sz="1000" b="1" i="0" u="none" strike="noStrike" baseline="0" dirty="0">
                        <a:solidFill>
                          <a:schemeClr val="bg1"/>
                        </a:solidFill>
                        <a:effectLst/>
                        <a:latin typeface="兰亭黑-简 中黑" charset="-122"/>
                        <a:ea typeface="兰亭黑-简 中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5868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baseline="0" smtClean="0">
                          <a:solidFill>
                            <a:schemeClr val="bg1"/>
                          </a:solidFill>
                          <a:effectLst/>
                          <a:latin typeface="兰亭黑-简 中黑" charset="-122"/>
                          <a:ea typeface="兰亭黑-简 中黑" charset="-122"/>
                        </a:rPr>
                        <a:t>应到</a:t>
                      </a:r>
                      <a:endParaRPr lang="zh-CN" altLang="en-US" sz="1000" b="1" i="0" u="none" strike="noStrike" baseline="0" dirty="0">
                        <a:solidFill>
                          <a:schemeClr val="bg1"/>
                        </a:solidFill>
                        <a:effectLst/>
                        <a:latin typeface="兰亭黑-简 中黑" charset="-122"/>
                        <a:ea typeface="兰亭黑-简 中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5868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baseline="0" smtClean="0">
                          <a:solidFill>
                            <a:schemeClr val="bg1"/>
                          </a:solidFill>
                          <a:effectLst/>
                          <a:latin typeface="兰亭黑-简 中黑" charset="-122"/>
                          <a:ea typeface="兰亭黑-简 中黑" charset="-122"/>
                        </a:rPr>
                        <a:t>实到</a:t>
                      </a:r>
                      <a:endParaRPr lang="zh-CN" altLang="en-US" sz="1000" b="1" i="0" u="none" strike="noStrike" baseline="0" dirty="0">
                        <a:solidFill>
                          <a:schemeClr val="bg1"/>
                        </a:solidFill>
                        <a:effectLst/>
                        <a:latin typeface="兰亭黑-简 中黑" charset="-122"/>
                        <a:ea typeface="兰亭黑-简 中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5868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baseline="0" smtClean="0">
                          <a:solidFill>
                            <a:schemeClr val="bg1"/>
                          </a:solidFill>
                          <a:effectLst/>
                          <a:latin typeface="兰亭黑-简 中黑" charset="-122"/>
                          <a:ea typeface="兰亭黑-简 中黑" charset="-122"/>
                        </a:rPr>
                        <a:t>请假</a:t>
                      </a:r>
                      <a:endParaRPr lang="zh-CN" altLang="en-US" sz="1000" b="1" i="0" u="none" strike="noStrike" baseline="0" dirty="0">
                        <a:solidFill>
                          <a:schemeClr val="bg1"/>
                        </a:solidFill>
                        <a:effectLst/>
                        <a:latin typeface="兰亭黑-简 中黑" charset="-122"/>
                        <a:ea typeface="兰亭黑-简 中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5868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baseline="0" smtClean="0">
                          <a:solidFill>
                            <a:schemeClr val="bg1"/>
                          </a:solidFill>
                          <a:effectLst/>
                          <a:latin typeface="兰亭黑-简 中黑" charset="-122"/>
                          <a:ea typeface="兰亭黑-简 中黑" charset="-122"/>
                        </a:rPr>
                        <a:t>出勤率</a:t>
                      </a:r>
                      <a:endParaRPr lang="zh-CN" altLang="en-US" sz="1000" b="1" i="0" u="none" strike="noStrike" baseline="0" dirty="0">
                        <a:solidFill>
                          <a:schemeClr val="bg1"/>
                        </a:solidFill>
                        <a:effectLst/>
                        <a:latin typeface="兰亭黑-简 中黑" charset="-122"/>
                        <a:ea typeface="兰亭黑-简 中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58687"/>
                    </a:solidFill>
                  </a:tcPr>
                </a:tc>
              </a:tr>
              <a:tr h="326091">
                <a:tc>
                  <a:txBody>
                    <a:bodyPr/>
                    <a:lstStyle/>
                    <a:p>
                      <a:pPr algn="ctr" fontAlgn="ctr"/>
                      <a:r>
                        <a:rPr lang="is-IS" altLang="zh-CN" sz="1000" u="none" strike="noStrike" baseline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12</a:t>
                      </a:r>
                      <a:r>
                        <a:rPr lang="zh-CN" altLang="is-IS" sz="1000" u="none" strike="noStrike" baseline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月</a:t>
                      </a:r>
                      <a:r>
                        <a:rPr lang="is-IS" altLang="zh-CN" sz="1000" u="none" strike="noStrike" baseline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20</a:t>
                      </a:r>
                      <a:r>
                        <a:rPr lang="zh-CN" altLang="is-IS" sz="1000" u="none" strike="noStrike" baseline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日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 w="6350" cap="flat" cmpd="sng" algn="ctr">
                      <a:noFill/>
                      <a:prstDash val="solid"/>
                      <a:miter lim="800000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C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baseline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某某 教授</a:t>
                      </a:r>
                      <a:endParaRPr lang="zh-CN" altLang="en-US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C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baseline="0" dirty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华东师范大学校级讲座主题</a:t>
                      </a:r>
                      <a:r>
                        <a:rPr lang="en-US" altLang="zh-CN" sz="1000" u="none" strike="noStrike" baseline="0" dirty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1</a:t>
                      </a:r>
                      <a:endParaRPr lang="zh-CN" altLang="en-US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C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baseline="0" dirty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100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C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baseline="0" dirty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100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C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baseline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0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C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baseline="0" dirty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100%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CEC"/>
                    </a:solidFill>
                  </a:tcPr>
                </a:tc>
              </a:tr>
              <a:tr h="326090">
                <a:tc>
                  <a:txBody>
                    <a:bodyPr/>
                    <a:lstStyle/>
                    <a:p>
                      <a:pPr algn="ctr" fontAlgn="ctr"/>
                      <a:r>
                        <a:rPr lang="is-IS" altLang="zh-CN" sz="1000" u="none" strike="noStrike" baseline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10</a:t>
                      </a:r>
                      <a:r>
                        <a:rPr lang="zh-CN" altLang="is-IS" sz="1000" u="none" strike="noStrike" baseline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月</a:t>
                      </a:r>
                      <a:r>
                        <a:rPr lang="is-IS" altLang="zh-CN" sz="1000" u="none" strike="noStrike" baseline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26</a:t>
                      </a:r>
                      <a:r>
                        <a:rPr lang="zh-CN" altLang="is-IS" sz="1000" u="none" strike="noStrike" baseline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日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 w="6350" cap="flat" cmpd="sng" algn="ctr">
                      <a:noFill/>
                      <a:prstDash val="solid"/>
                      <a:miter lim="800000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baseline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某某 教授</a:t>
                      </a:r>
                      <a:endParaRPr lang="zh-CN" altLang="en-US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baseline="0" dirty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华东师范大学校级讲座主题</a:t>
                      </a:r>
                      <a:r>
                        <a:rPr lang="en-US" altLang="zh-CN" sz="1000" u="none" strike="noStrike" baseline="0" dirty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2</a:t>
                      </a:r>
                      <a:endParaRPr lang="zh-CN" altLang="en-US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baseline="0" dirty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100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baseline="0" dirty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100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baseline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0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baseline="0" dirty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100%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26090">
                <a:tc>
                  <a:txBody>
                    <a:bodyPr/>
                    <a:lstStyle/>
                    <a:p>
                      <a:pPr algn="ctr" fontAlgn="ctr"/>
                      <a:r>
                        <a:rPr lang="is-IS" altLang="zh-CN" sz="1000" u="none" strike="noStrike" baseline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10</a:t>
                      </a:r>
                      <a:r>
                        <a:rPr lang="zh-CN" altLang="is-IS" sz="1000" u="none" strike="noStrike" baseline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月</a:t>
                      </a:r>
                      <a:r>
                        <a:rPr lang="is-IS" altLang="zh-CN" sz="1000" u="none" strike="noStrike" baseline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24</a:t>
                      </a:r>
                      <a:r>
                        <a:rPr lang="zh-CN" altLang="is-IS" sz="1000" u="none" strike="noStrike" baseline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日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 w="6350" cap="flat" cmpd="sng" algn="ctr">
                      <a:noFill/>
                      <a:prstDash val="solid"/>
                      <a:miter lim="800000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C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baseline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某某 教授</a:t>
                      </a:r>
                      <a:endParaRPr lang="zh-CN" altLang="en-US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C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baseline="0" dirty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华东师范大学校级讲座主题</a:t>
                      </a:r>
                      <a:r>
                        <a:rPr lang="en-US" altLang="zh-CN" sz="1000" u="none" strike="noStrike" baseline="0" dirty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3</a:t>
                      </a:r>
                      <a:endParaRPr lang="zh-CN" altLang="en-US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C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baseline="0" dirty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100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C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baseline="0" dirty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100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C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baseline="0" dirty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0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C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baseline="0" dirty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100%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CEC"/>
                    </a:solidFill>
                  </a:tcPr>
                </a:tc>
              </a:tr>
              <a:tr h="352479">
                <a:tc>
                  <a:txBody>
                    <a:bodyPr/>
                    <a:lstStyle/>
                    <a:p>
                      <a:pPr algn="ctr" fontAlgn="ctr"/>
                      <a:r>
                        <a:rPr lang="is-IS" altLang="zh-CN" sz="1000" u="none" strike="noStrike" baseline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10</a:t>
                      </a:r>
                      <a:r>
                        <a:rPr lang="zh-CN" altLang="is-IS" sz="1000" u="none" strike="noStrike" baseline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月</a:t>
                      </a:r>
                      <a:r>
                        <a:rPr lang="is-IS" altLang="zh-CN" sz="1000" u="none" strike="noStrike" baseline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24</a:t>
                      </a:r>
                      <a:r>
                        <a:rPr lang="zh-CN" altLang="is-IS" sz="1000" u="none" strike="noStrike" baseline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日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 w="6350" cap="flat" cmpd="sng" algn="ctr">
                      <a:noFill/>
                      <a:prstDash val="solid"/>
                      <a:miter lim="800000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baseline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某某 教授</a:t>
                      </a:r>
                      <a:endParaRPr lang="zh-CN" altLang="en-US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baseline="0" dirty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华东师范大学校级讲座主题</a:t>
                      </a:r>
                      <a:r>
                        <a:rPr lang="en-US" altLang="zh-CN" sz="1000" u="none" strike="noStrike" baseline="0" dirty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4</a:t>
                      </a:r>
                      <a:endParaRPr lang="zh-CN" altLang="en-US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baseline="0" dirty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100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baseline="0" dirty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100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baseline="0" dirty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0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baseline="0" dirty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100%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26090">
                <a:tc>
                  <a:txBody>
                    <a:bodyPr/>
                    <a:lstStyle/>
                    <a:p>
                      <a:pPr algn="ctr" fontAlgn="ctr"/>
                      <a:r>
                        <a:rPr lang="is-IS" altLang="zh-CN" sz="1000" u="none" strike="noStrike" baseline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10</a:t>
                      </a:r>
                      <a:r>
                        <a:rPr lang="zh-CN" altLang="is-IS" sz="1000" u="none" strike="noStrike" baseline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月</a:t>
                      </a:r>
                      <a:r>
                        <a:rPr lang="is-IS" altLang="zh-CN" sz="1000" u="none" strike="noStrike" baseline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23</a:t>
                      </a:r>
                      <a:r>
                        <a:rPr lang="zh-CN" altLang="is-IS" sz="1000" u="none" strike="noStrike" baseline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日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 w="6350" cap="flat" cmpd="sng" algn="ctr">
                      <a:noFill/>
                      <a:prstDash val="solid"/>
                      <a:miter lim="800000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C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baseline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某某 教授</a:t>
                      </a:r>
                      <a:endParaRPr lang="zh-CN" altLang="en-US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C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baseline="0" dirty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华东师范大学校级讲座主题</a:t>
                      </a:r>
                      <a:r>
                        <a:rPr lang="en-US" altLang="zh-CN" sz="1000" u="none" strike="noStrike" baseline="0" dirty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5</a:t>
                      </a:r>
                      <a:endParaRPr lang="zh-CN" altLang="en-US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C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baseline="0" dirty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100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C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baseline="0" dirty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100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C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baseline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0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C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baseline="0" dirty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100%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CEC"/>
                    </a:solidFill>
                  </a:tcPr>
                </a:tc>
              </a:tr>
              <a:tr h="326090">
                <a:tc>
                  <a:txBody>
                    <a:bodyPr/>
                    <a:lstStyle/>
                    <a:p>
                      <a:pPr algn="ctr" fontAlgn="ctr"/>
                      <a:r>
                        <a:rPr lang="is-IS" altLang="zh-CN" sz="1000" u="none" strike="noStrike" baseline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10</a:t>
                      </a:r>
                      <a:r>
                        <a:rPr lang="zh-CN" altLang="is-IS" sz="1000" u="none" strike="noStrike" baseline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月</a:t>
                      </a:r>
                      <a:r>
                        <a:rPr lang="is-IS" altLang="zh-CN" sz="1000" u="none" strike="noStrike" baseline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23</a:t>
                      </a:r>
                      <a:r>
                        <a:rPr lang="zh-CN" altLang="is-IS" sz="1000" u="none" strike="noStrike" baseline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日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 w="6350" cap="flat" cmpd="sng" algn="ctr">
                      <a:noFill/>
                      <a:prstDash val="solid"/>
                      <a:miter lim="800000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baseline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某某 教授</a:t>
                      </a:r>
                      <a:endParaRPr lang="zh-CN" altLang="en-US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baseline="0" dirty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华东师范大学校级讲座主题</a:t>
                      </a:r>
                      <a:r>
                        <a:rPr lang="en-US" altLang="zh-CN" sz="1000" u="none" strike="noStrike" baseline="0" dirty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6</a:t>
                      </a:r>
                      <a:endParaRPr lang="zh-CN" altLang="en-US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baseline="0" dirty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100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baseline="0" dirty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100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baseline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0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baseline="0" dirty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100%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26090">
                <a:tc>
                  <a:txBody>
                    <a:bodyPr/>
                    <a:lstStyle/>
                    <a:p>
                      <a:pPr algn="ctr" fontAlgn="ctr"/>
                      <a:r>
                        <a:rPr lang="is-IS" altLang="zh-CN" sz="1000" u="none" strike="noStrike" baseline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10</a:t>
                      </a:r>
                      <a:r>
                        <a:rPr lang="zh-CN" altLang="is-IS" sz="1000" u="none" strike="noStrike" baseline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月</a:t>
                      </a:r>
                      <a:r>
                        <a:rPr lang="is-IS" altLang="zh-CN" sz="1000" u="none" strike="noStrike" baseline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23</a:t>
                      </a:r>
                      <a:r>
                        <a:rPr lang="zh-CN" altLang="is-IS" sz="1000" u="none" strike="noStrike" baseline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日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 w="6350" cap="flat" cmpd="sng" algn="ctr">
                      <a:noFill/>
                      <a:prstDash val="solid"/>
                      <a:miter lim="800000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C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baseline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某某 教授</a:t>
                      </a:r>
                      <a:endParaRPr lang="zh-CN" altLang="en-US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C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baseline="0" dirty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华东师范大学校级讲座主题</a:t>
                      </a:r>
                      <a:r>
                        <a:rPr lang="en-US" altLang="zh-CN" sz="1000" u="none" strike="noStrike" baseline="0" dirty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7</a:t>
                      </a:r>
                      <a:endParaRPr lang="zh-CN" altLang="en-US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C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baseline="0" dirty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100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C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baseline="0" dirty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100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C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baseline="0" dirty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0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C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baseline="0" dirty="0" smtClean="0">
                          <a:solidFill>
                            <a:srgbClr val="555759"/>
                          </a:solidFill>
                          <a:effectLst/>
                          <a:latin typeface="兰亭黑-简 纤黑" charset="-122"/>
                          <a:ea typeface="兰亭黑-简 纤黑" charset="-122"/>
                        </a:rPr>
                        <a:t>100%</a:t>
                      </a:r>
                      <a:endParaRPr lang="en-US" altLang="zh-CN" sz="1000" b="0" i="0" u="none" strike="noStrike" baseline="0" dirty="0">
                        <a:solidFill>
                          <a:srgbClr val="555759"/>
                        </a:solidFill>
                        <a:effectLst/>
                        <a:latin typeface="兰亭黑-简 纤黑" charset="-122"/>
                        <a:ea typeface="兰亭黑-简 纤黑" charset="-122"/>
                      </a:endParaRPr>
                    </a:p>
                  </a:txBody>
                  <a:tcPr marL="8176" marR="8176" marT="8175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CEC"/>
                    </a:solidFill>
                  </a:tcPr>
                </a:tc>
              </a:tr>
            </a:tbl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1060201" y="513626"/>
            <a:ext cx="2185920" cy="220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000"/>
              </a:lnSpc>
            </a:pPr>
            <a:r>
              <a:rPr kumimoji="1" lang="zh-CN" altLang="en-US" sz="1000" i="1" dirty="0" smtClean="0">
                <a:solidFill>
                  <a:srgbClr val="9E9FA0"/>
                </a:solidFill>
                <a:latin typeface="方正兰亭细黑_GBK" charset="-122"/>
                <a:ea typeface="方正兰亭细黑_GBK" charset="-122"/>
                <a:cs typeface="Gotham Bold" charset="0"/>
              </a:rPr>
              <a:t>表格示例</a:t>
            </a:r>
            <a:endParaRPr kumimoji="1" lang="en-US" altLang="zh-CN" sz="1000" i="1" dirty="0" smtClean="0">
              <a:solidFill>
                <a:srgbClr val="9E9FA0"/>
              </a:solidFill>
              <a:latin typeface="方正兰亭细黑_GBK" charset="-122"/>
              <a:ea typeface="方正兰亭细黑_GBK" charset="-122"/>
              <a:cs typeface="Gotham Bold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60201" y="1184231"/>
            <a:ext cx="3367337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kumimoji="1" lang="zh-CN" altLang="en-US" sz="2600" dirty="0" smtClean="0">
                <a:solidFill>
                  <a:srgbClr val="C10230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表格示例</a:t>
            </a:r>
            <a:endParaRPr kumimoji="1" lang="zh-CN" altLang="en-US" sz="2600" dirty="0" smtClean="0">
              <a:solidFill>
                <a:srgbClr val="C10230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270595" y="513626"/>
            <a:ext cx="882456" cy="2190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>
              <a:lnSpc>
                <a:spcPts val="1000"/>
              </a:lnSpc>
            </a:pPr>
            <a:r>
              <a:rPr kumimoji="1" lang="en-US" altLang="zh-CN" sz="1000" i="1" dirty="0" smtClean="0">
                <a:solidFill>
                  <a:srgbClr val="9E9FA0"/>
                </a:solidFill>
                <a:latin typeface="Geometria-Italic" panose="020B0503020204090204" charset="0"/>
                <a:ea typeface="+mj-ea"/>
                <a:cs typeface="Geometria-Italic" panose="020B0503020204090204" charset="0"/>
              </a:rPr>
              <a:t>01 / 14</a:t>
            </a:r>
            <a:endParaRPr kumimoji="1" lang="en-US" altLang="zh-CN" sz="1000" i="1" dirty="0" smtClean="0">
              <a:solidFill>
                <a:srgbClr val="9E9FA0"/>
              </a:solidFill>
              <a:latin typeface="Geometria-Italic" panose="020B0503020204090204" charset="0"/>
              <a:ea typeface="+mj-ea"/>
              <a:cs typeface="Geometria-Italic" panose="020B050302020409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未标题-101-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1460" cy="518477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263503" y="2441394"/>
            <a:ext cx="5489803" cy="578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800"/>
              </a:lnSpc>
            </a:pPr>
            <a:r>
              <a:rPr kumimoji="1" lang="en-US" altLang="zh-CN" sz="4000" dirty="0" smtClean="0">
                <a:solidFill>
                  <a:schemeClr val="bg1"/>
                </a:solidFill>
                <a:latin typeface="Geometria" panose="020B0503020204020204" charset="0"/>
                <a:ea typeface="+mj-ea"/>
                <a:cs typeface="Gotham Bold" charset="0"/>
              </a:rPr>
              <a:t>THANK YOU</a:t>
            </a:r>
            <a:endParaRPr kumimoji="1" lang="en-US" sz="4000" dirty="0">
              <a:solidFill>
                <a:schemeClr val="bg1"/>
              </a:solidFill>
              <a:latin typeface="Geometria" panose="020B0503020204020204" charset="0"/>
              <a:ea typeface="+mj-ea"/>
              <a:cs typeface="Gotham Bold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294255" y="3873500"/>
            <a:ext cx="2440305" cy="489585"/>
            <a:chOff x="3565" y="6046"/>
            <a:chExt cx="3843" cy="771"/>
          </a:xfrm>
        </p:grpSpPr>
        <p:sp>
          <p:nvSpPr>
            <p:cNvPr id="4" name="文本框 3"/>
            <p:cNvSpPr txBox="1"/>
            <p:nvPr/>
          </p:nvSpPr>
          <p:spPr>
            <a:xfrm>
              <a:off x="3565" y="6270"/>
              <a:ext cx="3130" cy="5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kumimoji="1" lang="en-US" altLang="zh-CN" sz="800" dirty="0">
                  <a:solidFill>
                    <a:schemeClr val="bg1"/>
                  </a:solidFill>
                  <a:latin typeface="Gotham Rounded Book" charset="0"/>
                  <a:ea typeface="Gotham Rounded Book" charset="0"/>
                  <a:cs typeface="Gotham Rounded Book" charset="0"/>
                </a:rPr>
                <a:t>70TH ANNIVERSARY-EAST CHINA </a:t>
              </a:r>
              <a:endParaRPr kumimoji="1" lang="en-US" altLang="zh-CN" sz="800" dirty="0">
                <a:solidFill>
                  <a:schemeClr val="bg1"/>
                </a:solidFill>
                <a:latin typeface="Gotham Rounded Book" charset="0"/>
                <a:ea typeface="Gotham Rounded Book" charset="0"/>
                <a:cs typeface="Gotham Rounded Book" charset="0"/>
              </a:endParaRPr>
            </a:p>
            <a:p>
              <a:pPr algn="l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kumimoji="1" lang="en-US" altLang="zh-CN" sz="800" dirty="0">
                  <a:solidFill>
                    <a:schemeClr val="bg1"/>
                  </a:solidFill>
                  <a:latin typeface="Gotham Rounded Book" charset="0"/>
                  <a:ea typeface="Gotham Rounded Book" charset="0"/>
                  <a:cs typeface="Gotham Rounded Book" charset="0"/>
                </a:rPr>
                <a:t>NORMAL UNIVERSITY, 1951-2021</a:t>
              </a:r>
              <a:endParaRPr kumimoji="1" lang="en-US" altLang="zh-CN" sz="800" dirty="0">
                <a:solidFill>
                  <a:schemeClr val="bg1"/>
                </a:solidFill>
                <a:latin typeface="Gotham Rounded Book" charset="0"/>
                <a:ea typeface="Gotham Rounded Book" charset="0"/>
                <a:cs typeface="Gotham Rounded Book" charset="0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3565" y="6046"/>
              <a:ext cx="3843" cy="3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850">
                  <a:solidFill>
                    <a:schemeClr val="bg1"/>
                  </a:solidFill>
                  <a:latin typeface="方正兰亭黑_GBK" panose="02000000000000000000" charset="-122"/>
                  <a:ea typeface="方正兰亭黑_GBK" panose="02000000000000000000" charset="-122"/>
                  <a:cs typeface="方正兰亭黑_GBK" panose="02000000000000000000" charset="-122"/>
                </a:rPr>
                <a:t>华东师范大学建校70周年校庆</a:t>
              </a:r>
              <a:endParaRPr lang="zh-CN" altLang="en-US" sz="85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未标题-101-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1460" cy="5184775"/>
          </a:xfrm>
          <a:prstGeom prst="rect">
            <a:avLst/>
          </a:prstGeom>
        </p:spPr>
      </p:pic>
      <p:pic>
        <p:nvPicPr>
          <p:cNvPr id="2" name="图片 1" descr="未标题-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444" y="936625"/>
            <a:ext cx="1440000" cy="701749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263501" y="2008594"/>
            <a:ext cx="4940665" cy="1733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200"/>
              </a:lnSpc>
            </a:pPr>
            <a:r>
              <a:rPr lang="en-US" altLang="zh-CN" sz="3200" dirty="0">
                <a:solidFill>
                  <a:schemeClr val="bg1"/>
                </a:solidFill>
                <a:latin typeface="Geometria-Medium" panose="020B0603020204020204" charset="0"/>
              </a:rPr>
              <a:t>The logical origin and core missions of modern education </a:t>
            </a:r>
            <a:endParaRPr lang="en-US" altLang="zh-CN" sz="3200" dirty="0">
              <a:solidFill>
                <a:schemeClr val="bg1"/>
              </a:solidFill>
              <a:latin typeface="Geometria-Medium" panose="020B0603020204020204" charset="0"/>
            </a:endParaRPr>
          </a:p>
          <a:p>
            <a:pPr>
              <a:lnSpc>
                <a:spcPts val="3200"/>
              </a:lnSpc>
            </a:pPr>
            <a:r>
              <a:rPr lang="en-US" altLang="zh-CN" sz="3200" dirty="0">
                <a:solidFill>
                  <a:schemeClr val="bg1"/>
                </a:solidFill>
                <a:latin typeface="Geometria-Medium" panose="020B0603020204020204" charset="0"/>
              </a:rPr>
              <a:t>financial system </a:t>
            </a:r>
            <a:endParaRPr lang="en-US" altLang="zh-CN" sz="3200" dirty="0">
              <a:solidFill>
                <a:schemeClr val="bg1"/>
              </a:solidFill>
              <a:latin typeface="Geometria-Medium" panose="020B060302020402020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294255" y="3873500"/>
            <a:ext cx="2440305" cy="489585"/>
            <a:chOff x="3565" y="6046"/>
            <a:chExt cx="3843" cy="771"/>
          </a:xfrm>
        </p:grpSpPr>
        <p:sp>
          <p:nvSpPr>
            <p:cNvPr id="8" name="文本框 7"/>
            <p:cNvSpPr txBox="1"/>
            <p:nvPr/>
          </p:nvSpPr>
          <p:spPr>
            <a:xfrm>
              <a:off x="3565" y="6270"/>
              <a:ext cx="3130" cy="5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kumimoji="1" lang="en-US" altLang="zh-CN" sz="800" dirty="0">
                  <a:solidFill>
                    <a:schemeClr val="bg1"/>
                  </a:solidFill>
                  <a:latin typeface="Gotham Rounded Book" charset="0"/>
                  <a:ea typeface="Gotham Rounded Book" charset="0"/>
                  <a:cs typeface="Gotham Rounded Book" charset="0"/>
                </a:rPr>
                <a:t>70TH ANNIVERSARY-EAST CHINA </a:t>
              </a:r>
              <a:endParaRPr kumimoji="1" lang="en-US" altLang="zh-CN" sz="800" dirty="0">
                <a:solidFill>
                  <a:schemeClr val="bg1"/>
                </a:solidFill>
                <a:latin typeface="Gotham Rounded Book" charset="0"/>
                <a:ea typeface="Gotham Rounded Book" charset="0"/>
                <a:cs typeface="Gotham Rounded Book" charset="0"/>
              </a:endParaRPr>
            </a:p>
            <a:p>
              <a:pPr algn="l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kumimoji="1" lang="en-US" altLang="zh-CN" sz="800" dirty="0">
                  <a:solidFill>
                    <a:schemeClr val="bg1"/>
                  </a:solidFill>
                  <a:latin typeface="Gotham Rounded Book" charset="0"/>
                  <a:ea typeface="Gotham Rounded Book" charset="0"/>
                  <a:cs typeface="Gotham Rounded Book" charset="0"/>
                </a:rPr>
                <a:t>NORMAL UNIVERSITY, 1951-2021</a:t>
              </a:r>
              <a:endParaRPr kumimoji="1" lang="en-US" altLang="zh-CN" sz="800" dirty="0">
                <a:solidFill>
                  <a:schemeClr val="bg1"/>
                </a:solidFill>
                <a:latin typeface="Gotham Rounded Book" charset="0"/>
                <a:ea typeface="Gotham Rounded Book" charset="0"/>
                <a:cs typeface="Gotham Rounded Book" charset="0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565" y="6046"/>
              <a:ext cx="3843" cy="3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850">
                  <a:solidFill>
                    <a:schemeClr val="bg1"/>
                  </a:solidFill>
                  <a:latin typeface="方正兰亭黑_GBK" panose="02000000000000000000" charset="-122"/>
                  <a:ea typeface="方正兰亭黑_GBK" panose="02000000000000000000" charset="-122"/>
                  <a:cs typeface="方正兰亭黑_GBK" panose="02000000000000000000" charset="-122"/>
                </a:rPr>
                <a:t>华东师范大学建校70周年校庆</a:t>
              </a:r>
              <a:endParaRPr lang="zh-CN" altLang="en-US" sz="85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未标题-101-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1460" cy="518477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2263503" y="3151220"/>
            <a:ext cx="5489803" cy="5411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500"/>
              </a:lnSpc>
            </a:pPr>
            <a:r>
              <a:rPr kumimoji="1" lang="zh-CN" altLang="en-US" sz="3200" dirty="0">
                <a:solidFill>
                  <a:schemeClr val="bg1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全球化赋能</a:t>
            </a:r>
            <a:r>
              <a:rPr kumimoji="1" lang="zh-CN" altLang="en-US" sz="3200" dirty="0" smtClean="0">
                <a:solidFill>
                  <a:schemeClr val="bg1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高等教育</a:t>
            </a:r>
            <a:r>
              <a:rPr kumimoji="1" lang="en-US" altLang="zh-CN" sz="3200" dirty="0" smtClean="0">
                <a:solidFill>
                  <a:schemeClr val="bg1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 </a:t>
            </a:r>
            <a:endParaRPr kumimoji="1" lang="en-US" altLang="zh-CN" sz="3200" dirty="0" smtClean="0">
              <a:solidFill>
                <a:schemeClr val="bg1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pic>
        <p:nvPicPr>
          <p:cNvPr id="2" name="图片 1" descr="未标题-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444" y="936625"/>
            <a:ext cx="1440000" cy="701749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2294255" y="3873500"/>
            <a:ext cx="2440305" cy="489585"/>
            <a:chOff x="3565" y="6046"/>
            <a:chExt cx="3843" cy="771"/>
          </a:xfrm>
        </p:grpSpPr>
        <p:sp>
          <p:nvSpPr>
            <p:cNvPr id="8" name="文本框 7"/>
            <p:cNvSpPr txBox="1"/>
            <p:nvPr/>
          </p:nvSpPr>
          <p:spPr>
            <a:xfrm>
              <a:off x="3565" y="6270"/>
              <a:ext cx="3130" cy="5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kumimoji="1" lang="en-US" altLang="zh-CN" sz="800" dirty="0">
                  <a:solidFill>
                    <a:schemeClr val="bg1"/>
                  </a:solidFill>
                  <a:latin typeface="Gotham Rounded Book" charset="0"/>
                  <a:ea typeface="Gotham Rounded Book" charset="0"/>
                  <a:cs typeface="Gotham Rounded Book" charset="0"/>
                </a:rPr>
                <a:t>70TH ANNIVERSARY-EAST CHINA </a:t>
              </a:r>
              <a:endParaRPr kumimoji="1" lang="en-US" altLang="zh-CN" sz="800" dirty="0">
                <a:solidFill>
                  <a:schemeClr val="bg1"/>
                </a:solidFill>
                <a:latin typeface="Gotham Rounded Book" charset="0"/>
                <a:ea typeface="Gotham Rounded Book" charset="0"/>
                <a:cs typeface="Gotham Rounded Book" charset="0"/>
              </a:endParaRPr>
            </a:p>
            <a:p>
              <a:pPr algn="l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kumimoji="1" lang="en-US" altLang="zh-CN" sz="800" dirty="0">
                  <a:solidFill>
                    <a:schemeClr val="bg1"/>
                  </a:solidFill>
                  <a:latin typeface="Gotham Rounded Book" charset="0"/>
                  <a:ea typeface="Gotham Rounded Book" charset="0"/>
                  <a:cs typeface="Gotham Rounded Book" charset="0"/>
                </a:rPr>
                <a:t>NORMAL UNIVERSITY, 1951-2021</a:t>
              </a:r>
              <a:endParaRPr kumimoji="1" lang="en-US" altLang="zh-CN" sz="800" dirty="0">
                <a:solidFill>
                  <a:schemeClr val="bg1"/>
                </a:solidFill>
                <a:latin typeface="Gotham Rounded Book" charset="0"/>
                <a:ea typeface="Gotham Rounded Book" charset="0"/>
                <a:cs typeface="Gotham Rounded Book" charset="0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565" y="6046"/>
              <a:ext cx="3843" cy="3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850">
                  <a:solidFill>
                    <a:schemeClr val="bg1"/>
                  </a:solidFill>
                  <a:latin typeface="方正兰亭黑_GBK" panose="02000000000000000000" charset="-122"/>
                  <a:ea typeface="方正兰亭黑_GBK" panose="02000000000000000000" charset="-122"/>
                  <a:cs typeface="方正兰亭黑_GBK" panose="02000000000000000000" charset="-122"/>
                </a:rPr>
                <a:t>华东师范大学建校70周年校庆</a:t>
              </a:r>
              <a:endParaRPr lang="zh-CN" altLang="en-US" sz="85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未标题-101-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1460" cy="51847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263503" y="2638041"/>
            <a:ext cx="5489803" cy="10669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800"/>
              </a:lnSpc>
            </a:pPr>
            <a:r>
              <a:rPr kumimoji="1" lang="zh-CN" altLang="en-US" sz="3200" dirty="0">
                <a:solidFill>
                  <a:schemeClr val="bg1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中国终身教育体系构建</a:t>
            </a:r>
            <a:r>
              <a:rPr kumimoji="1" lang="zh-CN" altLang="en-US" sz="3200" dirty="0" smtClean="0">
                <a:solidFill>
                  <a:schemeClr val="bg1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的</a:t>
            </a:r>
            <a:endParaRPr kumimoji="1" lang="en-US" altLang="zh-CN" sz="3200" dirty="0" smtClean="0">
              <a:solidFill>
                <a:schemeClr val="bg1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  <a:p>
            <a:pPr>
              <a:lnSpc>
                <a:spcPts val="3800"/>
              </a:lnSpc>
            </a:pPr>
            <a:r>
              <a:rPr kumimoji="1" lang="zh-CN" altLang="en-US" sz="3200" dirty="0" smtClean="0">
                <a:solidFill>
                  <a:schemeClr val="bg1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路径</a:t>
            </a:r>
            <a:r>
              <a:rPr kumimoji="1" lang="zh-CN" altLang="en-US" sz="3200" dirty="0">
                <a:solidFill>
                  <a:schemeClr val="bg1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与机制研究</a:t>
            </a:r>
            <a:endParaRPr kumimoji="1" lang="en-US" altLang="zh-CN" sz="3200" dirty="0" smtClean="0">
              <a:solidFill>
                <a:schemeClr val="bg1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pic>
        <p:nvPicPr>
          <p:cNvPr id="2" name="图片 1" descr="未标题-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444" y="936625"/>
            <a:ext cx="1440000" cy="701749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2294255" y="3873500"/>
            <a:ext cx="2440305" cy="489585"/>
            <a:chOff x="3565" y="6046"/>
            <a:chExt cx="3843" cy="771"/>
          </a:xfrm>
        </p:grpSpPr>
        <p:sp>
          <p:nvSpPr>
            <p:cNvPr id="4" name="文本框 3"/>
            <p:cNvSpPr txBox="1"/>
            <p:nvPr/>
          </p:nvSpPr>
          <p:spPr>
            <a:xfrm>
              <a:off x="3565" y="6270"/>
              <a:ext cx="3130" cy="5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kumimoji="1" lang="en-US" altLang="zh-CN" sz="800" dirty="0">
                  <a:solidFill>
                    <a:schemeClr val="bg1"/>
                  </a:solidFill>
                  <a:latin typeface="Gotham Rounded Book" charset="0"/>
                  <a:ea typeface="Gotham Rounded Book" charset="0"/>
                  <a:cs typeface="Gotham Rounded Book" charset="0"/>
                </a:rPr>
                <a:t>70TH ANNIVERSARY-EAST CHINA </a:t>
              </a:r>
              <a:endParaRPr kumimoji="1" lang="en-US" altLang="zh-CN" sz="800" dirty="0">
                <a:solidFill>
                  <a:schemeClr val="bg1"/>
                </a:solidFill>
                <a:latin typeface="Gotham Rounded Book" charset="0"/>
                <a:ea typeface="Gotham Rounded Book" charset="0"/>
                <a:cs typeface="Gotham Rounded Book" charset="0"/>
              </a:endParaRPr>
            </a:p>
            <a:p>
              <a:pPr algn="l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kumimoji="1" lang="en-US" altLang="zh-CN" sz="800" dirty="0">
                  <a:solidFill>
                    <a:schemeClr val="bg1"/>
                  </a:solidFill>
                  <a:latin typeface="Gotham Rounded Book" charset="0"/>
                  <a:ea typeface="Gotham Rounded Book" charset="0"/>
                  <a:cs typeface="Gotham Rounded Book" charset="0"/>
                </a:rPr>
                <a:t>NORMAL UNIVERSITY, 1951-2021</a:t>
              </a:r>
              <a:endParaRPr kumimoji="1" lang="en-US" altLang="zh-CN" sz="800" dirty="0">
                <a:solidFill>
                  <a:schemeClr val="bg1"/>
                </a:solidFill>
                <a:latin typeface="Gotham Rounded Book" charset="0"/>
                <a:ea typeface="Gotham Rounded Book" charset="0"/>
                <a:cs typeface="Gotham Rounded Book" charset="0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565" y="6046"/>
              <a:ext cx="3843" cy="3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850">
                  <a:solidFill>
                    <a:schemeClr val="bg1"/>
                  </a:solidFill>
                  <a:latin typeface="方正兰亭黑_GBK" panose="02000000000000000000" charset="-122"/>
                  <a:ea typeface="方正兰亭黑_GBK" panose="02000000000000000000" charset="-122"/>
                  <a:cs typeface="方正兰亭黑_GBK" panose="02000000000000000000" charset="-122"/>
                </a:rPr>
                <a:t>华东师范大学建校70周年校庆</a:t>
              </a:r>
              <a:endParaRPr lang="zh-CN" altLang="en-US" sz="85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未标题-101-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1460" cy="51847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263503" y="2305395"/>
            <a:ext cx="5489803" cy="10669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800"/>
              </a:lnSpc>
            </a:pPr>
            <a:r>
              <a:rPr kumimoji="1" lang="zh-CN" altLang="en-US" sz="3200" dirty="0">
                <a:solidFill>
                  <a:schemeClr val="bg1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中国终身教育体系构建</a:t>
            </a:r>
            <a:r>
              <a:rPr kumimoji="1" lang="zh-CN" altLang="en-US" sz="3200" dirty="0" smtClean="0">
                <a:solidFill>
                  <a:schemeClr val="bg1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的</a:t>
            </a:r>
            <a:endParaRPr kumimoji="1" lang="en-US" altLang="zh-CN" sz="3200" dirty="0" smtClean="0">
              <a:solidFill>
                <a:schemeClr val="bg1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  <a:p>
            <a:pPr>
              <a:lnSpc>
                <a:spcPts val="3800"/>
              </a:lnSpc>
            </a:pPr>
            <a:r>
              <a:rPr kumimoji="1" lang="zh-CN" altLang="en-US" sz="3200" dirty="0" smtClean="0">
                <a:solidFill>
                  <a:schemeClr val="bg1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路径</a:t>
            </a:r>
            <a:r>
              <a:rPr kumimoji="1" lang="zh-CN" altLang="en-US" sz="3200" dirty="0">
                <a:solidFill>
                  <a:schemeClr val="bg1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与机制研究</a:t>
            </a:r>
            <a:endParaRPr kumimoji="1" lang="en-US" altLang="zh-CN" sz="3200" dirty="0" smtClean="0">
              <a:solidFill>
                <a:schemeClr val="bg1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63503" y="3409628"/>
            <a:ext cx="54898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kumimoji="1" lang="en-US" altLang="zh-CN" sz="2400" dirty="0">
                <a:solidFill>
                  <a:schemeClr val="bg1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——</a:t>
            </a:r>
            <a:r>
              <a:rPr kumimoji="1" lang="en-US" altLang="zh-CN" sz="2400" dirty="0" smtClean="0">
                <a:solidFill>
                  <a:schemeClr val="bg1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2019</a:t>
            </a:r>
            <a:r>
              <a:rPr kumimoji="1" lang="zh-CN" altLang="en-US" sz="2400" dirty="0" smtClean="0">
                <a:solidFill>
                  <a:schemeClr val="bg1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年</a:t>
            </a:r>
            <a:r>
              <a:rPr kumimoji="1" lang="zh-CN" altLang="en-US" sz="2400" dirty="0">
                <a:solidFill>
                  <a:schemeClr val="bg1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百场校级学术讲座</a:t>
            </a:r>
            <a:endParaRPr kumimoji="1" lang="en-US" altLang="zh-CN" sz="2400" dirty="0" smtClean="0">
              <a:solidFill>
                <a:schemeClr val="bg1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pic>
        <p:nvPicPr>
          <p:cNvPr id="2" name="图片 1" descr="未标题-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444" y="936625"/>
            <a:ext cx="1440000" cy="701749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2294255" y="3873500"/>
            <a:ext cx="2440305" cy="489585"/>
            <a:chOff x="3565" y="6046"/>
            <a:chExt cx="3843" cy="771"/>
          </a:xfrm>
        </p:grpSpPr>
        <p:sp>
          <p:nvSpPr>
            <p:cNvPr id="4" name="文本框 3"/>
            <p:cNvSpPr txBox="1"/>
            <p:nvPr/>
          </p:nvSpPr>
          <p:spPr>
            <a:xfrm>
              <a:off x="3565" y="6270"/>
              <a:ext cx="3130" cy="5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kumimoji="1" lang="en-US" altLang="zh-CN" sz="800" dirty="0">
                  <a:solidFill>
                    <a:schemeClr val="bg1"/>
                  </a:solidFill>
                  <a:latin typeface="Gotham Rounded Book" charset="0"/>
                  <a:ea typeface="Gotham Rounded Book" charset="0"/>
                  <a:cs typeface="Gotham Rounded Book" charset="0"/>
                </a:rPr>
                <a:t>70TH ANNIVERSARY-EAST CHINA </a:t>
              </a:r>
              <a:endParaRPr kumimoji="1" lang="en-US" altLang="zh-CN" sz="800" dirty="0">
                <a:solidFill>
                  <a:schemeClr val="bg1"/>
                </a:solidFill>
                <a:latin typeface="Gotham Rounded Book" charset="0"/>
                <a:ea typeface="Gotham Rounded Book" charset="0"/>
                <a:cs typeface="Gotham Rounded Book" charset="0"/>
              </a:endParaRPr>
            </a:p>
            <a:p>
              <a:pPr algn="l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kumimoji="1" lang="en-US" altLang="zh-CN" sz="800" dirty="0">
                  <a:solidFill>
                    <a:schemeClr val="bg1"/>
                  </a:solidFill>
                  <a:latin typeface="Gotham Rounded Book" charset="0"/>
                  <a:ea typeface="Gotham Rounded Book" charset="0"/>
                  <a:cs typeface="Gotham Rounded Book" charset="0"/>
                </a:rPr>
                <a:t>NORMAL UNIVERSITY, 1951-2021</a:t>
              </a:r>
              <a:endParaRPr kumimoji="1" lang="en-US" altLang="zh-CN" sz="800" dirty="0">
                <a:solidFill>
                  <a:schemeClr val="bg1"/>
                </a:solidFill>
                <a:latin typeface="Gotham Rounded Book" charset="0"/>
                <a:ea typeface="Gotham Rounded Book" charset="0"/>
                <a:cs typeface="Gotham Rounded Book" charset="0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565" y="6046"/>
              <a:ext cx="3843" cy="3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850">
                  <a:solidFill>
                    <a:schemeClr val="bg1"/>
                  </a:solidFill>
                  <a:latin typeface="方正兰亭黑_GBK" panose="02000000000000000000" charset="-122"/>
                  <a:ea typeface="方正兰亭黑_GBK" panose="02000000000000000000" charset="-122"/>
                  <a:cs typeface="方正兰亭黑_GBK" panose="02000000000000000000" charset="-122"/>
                </a:rPr>
                <a:t>华东师范大学建校70周年校庆</a:t>
              </a:r>
              <a:endParaRPr lang="zh-CN" altLang="en-US" sz="85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未标题-101-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1460" cy="51847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263503" y="2154822"/>
            <a:ext cx="5489803" cy="1554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800"/>
              </a:lnSpc>
            </a:pPr>
            <a:r>
              <a:rPr kumimoji="1" lang="zh-CN" altLang="en-US" sz="3200" dirty="0" smtClean="0">
                <a:solidFill>
                  <a:srgbClr val="F1AAA5"/>
                </a:solidFill>
                <a:latin typeface="兰亭黑-简 纤黑" charset="-122"/>
                <a:ea typeface="兰亭黑-简 纤黑" charset="-122"/>
                <a:cs typeface="Gotham Bold" charset="0"/>
              </a:rPr>
              <a:t>校级</a:t>
            </a:r>
            <a:r>
              <a:rPr kumimoji="1" lang="zh-CN" altLang="en-US" sz="3200" dirty="0">
                <a:solidFill>
                  <a:srgbClr val="F1AAA5"/>
                </a:solidFill>
                <a:latin typeface="兰亭黑-简 纤黑" charset="-122"/>
                <a:ea typeface="兰亭黑-简 纤黑" charset="-122"/>
                <a:cs typeface="Gotham Bold" charset="0"/>
              </a:rPr>
              <a:t>学术讲座第一期：</a:t>
            </a:r>
            <a:endParaRPr kumimoji="1" lang="en-US" altLang="zh-CN" sz="3200" dirty="0">
              <a:solidFill>
                <a:srgbClr val="F1AAA5"/>
              </a:solidFill>
              <a:latin typeface="兰亭黑-简 纤黑" charset="-122"/>
              <a:ea typeface="兰亭黑-简 纤黑" charset="-122"/>
              <a:cs typeface="Gotham Bold" charset="0"/>
            </a:endParaRPr>
          </a:p>
          <a:p>
            <a:pPr>
              <a:lnSpc>
                <a:spcPts val="3800"/>
              </a:lnSpc>
            </a:pPr>
            <a:r>
              <a:rPr kumimoji="1" lang="zh-CN" altLang="en-US" sz="3200" dirty="0" smtClean="0">
                <a:solidFill>
                  <a:schemeClr val="bg1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中国</a:t>
            </a:r>
            <a:r>
              <a:rPr kumimoji="1" lang="zh-CN" altLang="en-US" sz="3200" dirty="0">
                <a:solidFill>
                  <a:schemeClr val="bg1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终身教育体系构建</a:t>
            </a:r>
            <a:r>
              <a:rPr kumimoji="1" lang="zh-CN" altLang="en-US" sz="3200" dirty="0" smtClean="0">
                <a:solidFill>
                  <a:schemeClr val="bg1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的</a:t>
            </a:r>
            <a:endParaRPr kumimoji="1" lang="en-US" altLang="zh-CN" sz="3200" dirty="0" smtClean="0">
              <a:solidFill>
                <a:schemeClr val="bg1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  <a:p>
            <a:pPr>
              <a:lnSpc>
                <a:spcPts val="3800"/>
              </a:lnSpc>
            </a:pPr>
            <a:r>
              <a:rPr kumimoji="1" lang="zh-CN" altLang="en-US" sz="3200" dirty="0" smtClean="0">
                <a:solidFill>
                  <a:schemeClr val="bg1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路径</a:t>
            </a:r>
            <a:r>
              <a:rPr kumimoji="1" lang="zh-CN" altLang="en-US" sz="3200" dirty="0">
                <a:solidFill>
                  <a:schemeClr val="bg1"/>
                </a:solidFill>
                <a:latin typeface="兰亭黑-简 中黑" charset="-122"/>
                <a:ea typeface="兰亭黑-简 中黑" charset="-122"/>
                <a:cs typeface="Gotham Bold" charset="0"/>
              </a:rPr>
              <a:t>与机制研究</a:t>
            </a:r>
            <a:endParaRPr kumimoji="1" lang="en-US" altLang="zh-CN" sz="3200" dirty="0" smtClean="0">
              <a:solidFill>
                <a:schemeClr val="bg1"/>
              </a:solidFill>
              <a:latin typeface="兰亭黑-简 中黑" charset="-122"/>
              <a:ea typeface="兰亭黑-简 中黑" charset="-122"/>
              <a:cs typeface="Gotham Bold" charset="0"/>
            </a:endParaRPr>
          </a:p>
        </p:txBody>
      </p:sp>
      <p:pic>
        <p:nvPicPr>
          <p:cNvPr id="2" name="图片 1" descr="未标题-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444" y="936625"/>
            <a:ext cx="1440000" cy="701749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2294255" y="3873500"/>
            <a:ext cx="2440305" cy="489585"/>
            <a:chOff x="3565" y="6046"/>
            <a:chExt cx="3843" cy="771"/>
          </a:xfrm>
        </p:grpSpPr>
        <p:sp>
          <p:nvSpPr>
            <p:cNvPr id="7" name="文本框 6"/>
            <p:cNvSpPr txBox="1"/>
            <p:nvPr/>
          </p:nvSpPr>
          <p:spPr>
            <a:xfrm>
              <a:off x="3565" y="6270"/>
              <a:ext cx="3130" cy="5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kumimoji="1" lang="en-US" altLang="zh-CN" sz="800" dirty="0">
                  <a:solidFill>
                    <a:schemeClr val="bg1"/>
                  </a:solidFill>
                  <a:latin typeface="Gotham Rounded Book" charset="0"/>
                  <a:ea typeface="Gotham Rounded Book" charset="0"/>
                  <a:cs typeface="Gotham Rounded Book" charset="0"/>
                </a:rPr>
                <a:t>70TH ANNIVERSARY-EAST CHINA </a:t>
              </a:r>
              <a:endParaRPr kumimoji="1" lang="en-US" altLang="zh-CN" sz="800" dirty="0">
                <a:solidFill>
                  <a:schemeClr val="bg1"/>
                </a:solidFill>
                <a:latin typeface="Gotham Rounded Book" charset="0"/>
                <a:ea typeface="Gotham Rounded Book" charset="0"/>
                <a:cs typeface="Gotham Rounded Book" charset="0"/>
              </a:endParaRPr>
            </a:p>
            <a:p>
              <a:pPr algn="l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kumimoji="1" lang="en-US" altLang="zh-CN" sz="800" dirty="0">
                  <a:solidFill>
                    <a:schemeClr val="bg1"/>
                  </a:solidFill>
                  <a:latin typeface="Gotham Rounded Book" charset="0"/>
                  <a:ea typeface="Gotham Rounded Book" charset="0"/>
                  <a:cs typeface="Gotham Rounded Book" charset="0"/>
                </a:rPr>
                <a:t>NORMAL UNIVERSITY, 1951-2021</a:t>
              </a:r>
              <a:endParaRPr kumimoji="1" lang="en-US" altLang="zh-CN" sz="800" dirty="0">
                <a:solidFill>
                  <a:schemeClr val="bg1"/>
                </a:solidFill>
                <a:latin typeface="Gotham Rounded Book" charset="0"/>
                <a:ea typeface="Gotham Rounded Book" charset="0"/>
                <a:cs typeface="Gotham Rounded Book" charset="0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565" y="6046"/>
              <a:ext cx="3843" cy="3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850">
                  <a:solidFill>
                    <a:schemeClr val="bg1"/>
                  </a:solidFill>
                  <a:latin typeface="方正兰亭黑_GBK" panose="02000000000000000000" charset="-122"/>
                  <a:ea typeface="方正兰亭黑_GBK" panose="02000000000000000000" charset="-122"/>
                  <a:cs typeface="方正兰亭黑_GBK" panose="02000000000000000000" charset="-122"/>
                </a:rPr>
                <a:t>华东师范大学建校70周年校庆</a:t>
              </a:r>
              <a:endParaRPr lang="zh-CN" altLang="en-US" sz="850">
                <a:solidFill>
                  <a:schemeClr val="bg1"/>
                </a:solidFill>
                <a:latin typeface="方正兰亭黑_GBK" panose="02000000000000000000" charset="-122"/>
                <a:ea typeface="方正兰亭黑_GBK" panose="02000000000000000000" charset="-122"/>
                <a:cs typeface="方正兰亭黑_GBK" panose="020000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60000" y="360387"/>
            <a:ext cx="8424000" cy="4464000"/>
          </a:xfrm>
          <a:prstGeom prst="rect">
            <a:avLst/>
          </a:prstGeom>
          <a:solidFill>
            <a:srgbClr val="C102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</p:txBody>
      </p:sp>
      <p:sp>
        <p:nvSpPr>
          <p:cNvPr id="5" name="文本框 4"/>
          <p:cNvSpPr txBox="1"/>
          <p:nvPr/>
        </p:nvSpPr>
        <p:spPr>
          <a:xfrm>
            <a:off x="2247265" y="1932305"/>
            <a:ext cx="3453765" cy="20148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ts val="3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>
                <a:solidFill>
                  <a:schemeClr val="bg1"/>
                </a:solidFill>
                <a:latin typeface="方正兰亭中黑_GBK" panose="02000000000000000000" charset="-122"/>
                <a:ea typeface="方正兰亭中黑_GBK" panose="02000000000000000000" charset="-122"/>
              </a:rPr>
              <a:t>一、正文页面示例</a:t>
            </a:r>
            <a:endParaRPr lang="en-US" altLang="zh-CN" sz="2000">
              <a:solidFill>
                <a:schemeClr val="bg1"/>
              </a:solidFill>
              <a:latin typeface="方正兰亭中黑_GBK" panose="02000000000000000000" charset="-122"/>
              <a:ea typeface="方正兰亭中黑_GBK" panose="02000000000000000000" charset="-122"/>
            </a:endParaRPr>
          </a:p>
          <a:p>
            <a:pPr>
              <a:lnSpc>
                <a:spcPts val="3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>
                <a:solidFill>
                  <a:schemeClr val="bg1"/>
                </a:solidFill>
                <a:latin typeface="方正兰亭中黑_GBK" panose="02000000000000000000" charset="-122"/>
                <a:ea typeface="方正兰亭中黑_GBK" panose="02000000000000000000" charset="-122"/>
              </a:rPr>
              <a:t>二、饼状图示例</a:t>
            </a:r>
            <a:endParaRPr lang="en-US" altLang="zh-CN" sz="2000">
              <a:solidFill>
                <a:schemeClr val="bg1"/>
              </a:solidFill>
              <a:latin typeface="方正兰亭中黑_GBK" panose="02000000000000000000" charset="-122"/>
              <a:ea typeface="方正兰亭中黑_GBK" panose="02000000000000000000" charset="-122"/>
            </a:endParaRPr>
          </a:p>
          <a:p>
            <a:pPr>
              <a:lnSpc>
                <a:spcPts val="3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>
                <a:solidFill>
                  <a:schemeClr val="bg1"/>
                </a:solidFill>
                <a:latin typeface="方正兰亭中黑_GBK" panose="02000000000000000000" charset="-122"/>
                <a:ea typeface="方正兰亭中黑_GBK" panose="02000000000000000000" charset="-122"/>
              </a:rPr>
              <a:t>三、柱状图示例</a:t>
            </a:r>
            <a:endParaRPr lang="en-US" altLang="zh-CN" sz="2000">
              <a:solidFill>
                <a:schemeClr val="bg1"/>
              </a:solidFill>
              <a:latin typeface="方正兰亭中黑_GBK" panose="02000000000000000000" charset="-122"/>
              <a:ea typeface="方正兰亭中黑_GBK" panose="02000000000000000000" charset="-122"/>
            </a:endParaRPr>
          </a:p>
          <a:p>
            <a:pPr>
              <a:lnSpc>
                <a:spcPts val="3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>
                <a:solidFill>
                  <a:schemeClr val="bg1"/>
                </a:solidFill>
                <a:latin typeface="方正兰亭中黑_GBK" panose="02000000000000000000" charset="-122"/>
                <a:ea typeface="方正兰亭中黑_GBK" panose="02000000000000000000" charset="-122"/>
              </a:rPr>
              <a:t>四、折线图示例</a:t>
            </a:r>
            <a:endParaRPr lang="en-US" altLang="zh-CN" sz="2000">
              <a:solidFill>
                <a:schemeClr val="bg1"/>
              </a:solidFill>
              <a:latin typeface="方正兰亭中黑_GBK" panose="02000000000000000000" charset="-122"/>
              <a:ea typeface="方正兰亭中黑_GBK" panose="02000000000000000000" charset="-122"/>
            </a:endParaRPr>
          </a:p>
          <a:p>
            <a:pPr>
              <a:lnSpc>
                <a:spcPts val="3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>
                <a:solidFill>
                  <a:schemeClr val="bg1"/>
                </a:solidFill>
                <a:latin typeface="方正兰亭中黑_GBK" panose="02000000000000000000" charset="-122"/>
                <a:ea typeface="方正兰亭中黑_GBK" panose="02000000000000000000" charset="-122"/>
              </a:rPr>
              <a:t>五、表格示例</a:t>
            </a:r>
            <a:endParaRPr lang="en-US" altLang="zh-CN" sz="2000">
              <a:solidFill>
                <a:schemeClr val="bg1"/>
              </a:solidFill>
              <a:latin typeface="方正兰亭中黑_GBK" panose="02000000000000000000" charset="-122"/>
              <a:ea typeface="方正兰亭中黑_GBK" panose="02000000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60045" y="2664730"/>
            <a:ext cx="8423910" cy="2160000"/>
          </a:xfrm>
          <a:prstGeom prst="rect">
            <a:avLst/>
          </a:prstGeom>
          <a:solidFill>
            <a:srgbClr val="C102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</p:txBody>
      </p:sp>
      <p:sp>
        <p:nvSpPr>
          <p:cNvPr id="5" name="文本框 4"/>
          <p:cNvSpPr txBox="1"/>
          <p:nvPr/>
        </p:nvSpPr>
        <p:spPr>
          <a:xfrm>
            <a:off x="2247265" y="1932305"/>
            <a:ext cx="3453765" cy="4756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ts val="3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>
                <a:solidFill>
                  <a:srgbClr val="C10230"/>
                </a:solidFill>
                <a:latin typeface="方正兰亭中黑_GBK" panose="02000000000000000000" charset="-122"/>
                <a:ea typeface="方正兰亭中黑_GBK" panose="02000000000000000000" charset="-122"/>
              </a:rPr>
              <a:t>一、正文页面示例</a:t>
            </a:r>
            <a:endParaRPr lang="en-US" altLang="zh-CN" sz="2000">
              <a:solidFill>
                <a:srgbClr val="C10230"/>
              </a:solidFill>
              <a:latin typeface="方正兰亭中黑_GBK" panose="02000000000000000000" charset="-122"/>
              <a:ea typeface="方正兰亭中黑_GBK" panose="02000000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4807</Words>
  <Application>WPS 演示</Application>
  <PresentationFormat>自定义</PresentationFormat>
  <Paragraphs>390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7" baseType="lpstr">
      <vt:lpstr>Arial</vt:lpstr>
      <vt:lpstr>宋体</vt:lpstr>
      <vt:lpstr>Wingdings</vt:lpstr>
      <vt:lpstr>兰亭黑-简 中黑</vt:lpstr>
      <vt:lpstr>黑体</vt:lpstr>
      <vt:lpstr>Gotham Bold</vt:lpstr>
      <vt:lpstr>Geometria-Medium</vt:lpstr>
      <vt:lpstr>Gotham Rounded Book</vt:lpstr>
      <vt:lpstr>方正兰亭黑_GBK</vt:lpstr>
      <vt:lpstr>兰亭黑-简 纤黑</vt:lpstr>
      <vt:lpstr>方正兰亭中黑_GBK</vt:lpstr>
      <vt:lpstr>方正兰亭细黑_GBK</vt:lpstr>
      <vt:lpstr>Geometria-Italic</vt:lpstr>
      <vt:lpstr>微软雅黑</vt:lpstr>
      <vt:lpstr>Arial Unicode MS</vt:lpstr>
      <vt:lpstr>Calibri Light</vt:lpstr>
      <vt:lpstr>Calibri</vt:lpstr>
      <vt:lpstr>等线</vt:lpstr>
      <vt:lpstr>Geometria</vt:lpstr>
      <vt:lpstr>Gotham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snow noir</dc:creator>
  <cp:lastModifiedBy>P。先森</cp:lastModifiedBy>
  <cp:revision>247</cp:revision>
  <dcterms:created xsi:type="dcterms:W3CDTF">2017-10-31T12:19:00Z</dcterms:created>
  <dcterms:modified xsi:type="dcterms:W3CDTF">2021-10-11T10:13:22Z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0B064D40A7864523A88072A076E61AF5</vt:lpwstr>
  </property>
  <property fmtid="{D5CDD505-2E9C-101B-9397-08002B2CF9AE}" pid="3" name="KSOProductBuildVer">
    <vt:lpwstr>2052-11.1.0.10938</vt:lpwstr>
  </property>
</Properties>
</file>